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16"/>
    <p:sldId id="257" r:id="rId17"/>
    <p:sldId id="258" r:id="rId18"/>
    <p:sldId id="259" r:id="rId19"/>
    <p:sldId id="260" r:id="rId20"/>
    <p:sldId id="261" r:id="rId21"/>
    <p:sldId id="262" r:id="rId22"/>
    <p:sldId id="263" r:id="rId23"/>
    <p:sldId id="264" r:id="rId24"/>
    <p:sldId id="265" r:id="rId25"/>
    <p:sldId id="266" r:id="rId26"/>
    <p:sldId id="267" r:id="rId27"/>
    <p:sldId id="268" r:id="rId28"/>
    <p:sldId id="269" r:id="rId29"/>
    <p:sldId id="270" r:id="rId30"/>
    <p:sldId id="271" r:id="rId31"/>
    <p:sldId id="272" r:id="rId32"/>
    <p:sldId id="273" r:id="rId33"/>
    <p:sldId id="274" r:id="rId34"/>
    <p:sldId id="275" r:id="rId35"/>
    <p:sldId id="276" r:id="rId36"/>
    <p:sldId id="277" r:id="rId37"/>
    <p:sldId id="278" r:id="rId38"/>
    <p:sldId id="279" r:id="rId39"/>
    <p:sldId id="280" r:id="rId40"/>
    <p:sldId id="281" r:id="rId41"/>
    <p:sldId id="282" r:id="rId42"/>
    <p:sldId id="283" r:id="rId43"/>
    <p:sldId id="284" r:id="rId44"/>
    <p:sldId id="285" r:id="rId45"/>
  </p:sldIdLst>
  <p:sldSz cx="18288000" cy="10287000"/>
  <p:notesSz cx="6858000" cy="9144000"/>
  <p:embeddedFontLst>
    <p:embeddedFont>
      <p:font typeface="Arimo" charset="1" panose="020B0604020202020204"/>
      <p:regular r:id="rId6"/>
    </p:embeddedFont>
    <p:embeddedFont>
      <p:font typeface="Arimo Bold" charset="1" panose="020B0704020202020204"/>
      <p:regular r:id="rId7"/>
    </p:embeddedFont>
    <p:embeddedFont>
      <p:font typeface="Arimo Italics" charset="1" panose="020B0604020202090204"/>
      <p:regular r:id="rId8"/>
    </p:embeddedFont>
    <p:embeddedFont>
      <p:font typeface="Arimo Bold Italics" charset="1" panose="020B0704020202090204"/>
      <p:regular r:id="rId9"/>
    </p:embeddedFont>
    <p:embeddedFont>
      <p:font typeface="Sanchez" charset="1" panose="02000000000000000000"/>
      <p:regular r:id="rId10"/>
    </p:embeddedFont>
    <p:embeddedFont>
      <p:font typeface="Sanchez Italics" charset="1" panose="00000000000000000000"/>
      <p:regular r:id="rId11"/>
    </p:embeddedFont>
    <p:embeddedFont>
      <p:font typeface="League Spartan" charset="1" panose="00000800000000000000"/>
      <p:regular r:id="rId12"/>
    </p:embeddedFont>
    <p:embeddedFont>
      <p:font typeface="Telegraf" charset="1" panose="00000500000000000000"/>
      <p:regular r:id="rId13"/>
    </p:embeddedFont>
    <p:embeddedFont>
      <p:font typeface="Telegraf Bold" charset="1" panose="00000800000000000000"/>
      <p:regular r:id="rId14"/>
    </p:embeddedFont>
    <p:embeddedFont>
      <p:font typeface="Organic" charset="1" panose="00000000000000000000"/>
      <p:regular r:id="rId1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16" Target="slides/slide1.xml" Type="http://schemas.openxmlformats.org/officeDocument/2006/relationships/slide"/><Relationship Id="rId17" Target="slides/slide2.xml" Type="http://schemas.openxmlformats.org/officeDocument/2006/relationships/slide"/><Relationship Id="rId18" Target="slides/slide3.xml" Type="http://schemas.openxmlformats.org/officeDocument/2006/relationships/slide"/><Relationship Id="rId19" Target="slides/slide4.xml" Type="http://schemas.openxmlformats.org/officeDocument/2006/relationships/slide"/><Relationship Id="rId2" Target="presProps.xml" Type="http://schemas.openxmlformats.org/officeDocument/2006/relationships/presProps"/><Relationship Id="rId20" Target="slides/slide5.xml" Type="http://schemas.openxmlformats.org/officeDocument/2006/relationships/slide"/><Relationship Id="rId21" Target="slides/slide6.xml" Type="http://schemas.openxmlformats.org/officeDocument/2006/relationships/slide"/><Relationship Id="rId22" Target="slides/slide7.xml" Type="http://schemas.openxmlformats.org/officeDocument/2006/relationships/slide"/><Relationship Id="rId23" Target="slides/slide8.xml" Type="http://schemas.openxmlformats.org/officeDocument/2006/relationships/slide"/><Relationship Id="rId24" Target="slides/slide9.xml" Type="http://schemas.openxmlformats.org/officeDocument/2006/relationships/slide"/><Relationship Id="rId25" Target="slides/slide10.xml" Type="http://schemas.openxmlformats.org/officeDocument/2006/relationships/slide"/><Relationship Id="rId26" Target="slides/slide11.xml" Type="http://schemas.openxmlformats.org/officeDocument/2006/relationships/slide"/><Relationship Id="rId27" Target="slides/slide12.xml" Type="http://schemas.openxmlformats.org/officeDocument/2006/relationships/slide"/><Relationship Id="rId28" Target="slides/slide13.xml" Type="http://schemas.openxmlformats.org/officeDocument/2006/relationships/slide"/><Relationship Id="rId29" Target="slides/slide14.xml" Type="http://schemas.openxmlformats.org/officeDocument/2006/relationships/slide"/><Relationship Id="rId3" Target="viewProps.xml" Type="http://schemas.openxmlformats.org/officeDocument/2006/relationships/viewProps"/><Relationship Id="rId30" Target="slides/slide15.xml" Type="http://schemas.openxmlformats.org/officeDocument/2006/relationships/slide"/><Relationship Id="rId31" Target="slides/slide16.xml" Type="http://schemas.openxmlformats.org/officeDocument/2006/relationships/slide"/><Relationship Id="rId32" Target="slides/slide17.xml" Type="http://schemas.openxmlformats.org/officeDocument/2006/relationships/slide"/><Relationship Id="rId33" Target="slides/slide18.xml" Type="http://schemas.openxmlformats.org/officeDocument/2006/relationships/slide"/><Relationship Id="rId34" Target="slides/slide19.xml" Type="http://schemas.openxmlformats.org/officeDocument/2006/relationships/slide"/><Relationship Id="rId35" Target="slides/slide20.xml" Type="http://schemas.openxmlformats.org/officeDocument/2006/relationships/slide"/><Relationship Id="rId36" Target="slides/slide21.xml" Type="http://schemas.openxmlformats.org/officeDocument/2006/relationships/slide"/><Relationship Id="rId37" Target="slides/slide22.xml" Type="http://schemas.openxmlformats.org/officeDocument/2006/relationships/slide"/><Relationship Id="rId38" Target="slides/slide23.xml" Type="http://schemas.openxmlformats.org/officeDocument/2006/relationships/slide"/><Relationship Id="rId39" Target="slides/slide24.xml" Type="http://schemas.openxmlformats.org/officeDocument/2006/relationships/slide"/><Relationship Id="rId4" Target="theme/theme1.xml" Type="http://schemas.openxmlformats.org/officeDocument/2006/relationships/theme"/><Relationship Id="rId40" Target="slides/slide25.xml" Type="http://schemas.openxmlformats.org/officeDocument/2006/relationships/slide"/><Relationship Id="rId41" Target="slides/slide26.xml" Type="http://schemas.openxmlformats.org/officeDocument/2006/relationships/slide"/><Relationship Id="rId42" Target="slides/slide27.xml" Type="http://schemas.openxmlformats.org/officeDocument/2006/relationships/slide"/><Relationship Id="rId43" Target="slides/slide28.xml" Type="http://schemas.openxmlformats.org/officeDocument/2006/relationships/slide"/><Relationship Id="rId44" Target="slides/slide29.xml" Type="http://schemas.openxmlformats.org/officeDocument/2006/relationships/slide"/><Relationship Id="rId45" Target="slides/slide30.xml" Type="http://schemas.openxmlformats.org/officeDocument/2006/relationships/slide"/><Relationship Id="rId5" Target="tableStyles.xml" Type="http://schemas.openxmlformats.org/officeDocument/2006/relationships/tableStyles"/><Relationship Id="rId6" Target="fonts/font6.fntdata" Type="http://schemas.openxmlformats.org/officeDocument/2006/relationships/font"/><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0.png" Type="http://schemas.openxmlformats.org/officeDocument/2006/relationships/image"/><Relationship Id="rId3" Target="../media/image21.sv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2.png" Type="http://schemas.openxmlformats.org/officeDocument/2006/relationships/image"/><Relationship Id="rId3" Target="../media/image23.sv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4.png" Type="http://schemas.openxmlformats.org/officeDocument/2006/relationships/image"/><Relationship Id="rId3" Target="../media/image25.sv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6.png" Type="http://schemas.openxmlformats.org/officeDocument/2006/relationships/image"/><Relationship Id="rId3" Target="../media/image27.sv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8.png" Type="http://schemas.openxmlformats.org/officeDocument/2006/relationships/image"/><Relationship Id="rId3" Target="../media/image29.sv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0.png" Type="http://schemas.openxmlformats.org/officeDocument/2006/relationships/image"/><Relationship Id="rId3" Target="../media/image31.sv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2.png" Type="http://schemas.openxmlformats.org/officeDocument/2006/relationships/image"/><Relationship Id="rId3" Target="../media/image33.sv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4.png" Type="http://schemas.openxmlformats.org/officeDocument/2006/relationships/image"/><Relationship Id="rId3" Target="../media/image35.sv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6.png" Type="http://schemas.openxmlformats.org/officeDocument/2006/relationships/image"/><Relationship Id="rId3" Target="../media/image37.sv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8.png" Type="http://schemas.openxmlformats.org/officeDocument/2006/relationships/image"/><Relationship Id="rId3" Target="../media/image39.sv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4.sv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0.png" Type="http://schemas.openxmlformats.org/officeDocument/2006/relationships/image"/><Relationship Id="rId3" Target="../media/image41.sv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2.png" Type="http://schemas.openxmlformats.org/officeDocument/2006/relationships/image"/><Relationship Id="rId3" Target="../media/image43.sv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4.png" Type="http://schemas.openxmlformats.org/officeDocument/2006/relationships/image"/><Relationship Id="rId3" Target="../media/image45.svg" Type="http://schemas.openxmlformats.org/officeDocument/2006/relationships/image"/><Relationship Id="rId4" Target="https://youtu.be/5ITyd1Pzek0" TargetMode="External" Type="http://schemas.openxmlformats.org/officeDocument/2006/relationships/hyperlink"/></Relationships>
</file>

<file path=ppt/slides/_rels/slide2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6.png" Type="http://schemas.openxmlformats.org/officeDocument/2006/relationships/image"/><Relationship Id="rId3" Target="../media/image47.sv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8.png" Type="http://schemas.openxmlformats.org/officeDocument/2006/relationships/image"/><Relationship Id="rId3" Target="https://docs.google.com/document/d/1R61ahqDIr8T4nC2JU7rTabX4GFexXrNO9xpYt89pUdo/edit?usp=sharing" TargetMode="External" Type="http://schemas.openxmlformats.org/officeDocument/2006/relationships/hyperlink"/><Relationship Id="rId4" Target="../media/image49.png" Type="http://schemas.openxmlformats.org/officeDocument/2006/relationships/image"/><Relationship Id="rId5" Target="../media/image50.svg" Type="http://schemas.openxmlformats.org/officeDocument/2006/relationships/image"/></Relationships>
</file>

<file path=ppt/slides/_rels/slide2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1.png" Type="http://schemas.openxmlformats.org/officeDocument/2006/relationships/image"/><Relationship Id="rId3" Target="../media/image52.svg" Type="http://schemas.openxmlformats.org/officeDocument/2006/relationships/image"/></Relationships>
</file>

<file path=ppt/slides/_rels/slide2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3.png" Type="http://schemas.openxmlformats.org/officeDocument/2006/relationships/image"/><Relationship Id="rId3" Target="../media/image54.svg" Type="http://schemas.openxmlformats.org/officeDocument/2006/relationships/image"/><Relationship Id="rId4" Target="../media/image55.png" Type="http://schemas.openxmlformats.org/officeDocument/2006/relationships/image"/><Relationship Id="rId5" Target="../media/image56.png" Type="http://schemas.openxmlformats.org/officeDocument/2006/relationships/image"/><Relationship Id="rId6" Target="../media/image57.png" Type="http://schemas.openxmlformats.org/officeDocument/2006/relationships/image"/><Relationship Id="rId7" Target="../media/image58.svg" Type="http://schemas.openxmlformats.org/officeDocument/2006/relationships/image"/></Relationships>
</file>

<file path=ppt/slides/_rels/slide2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9.png" Type="http://schemas.openxmlformats.org/officeDocument/2006/relationships/image"/><Relationship Id="rId3" Target="../media/image60.png" Type="http://schemas.openxmlformats.org/officeDocument/2006/relationships/image"/></Relationships>
</file>

<file path=ppt/slides/_rels/slide2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1.png" Type="http://schemas.openxmlformats.org/officeDocument/2006/relationships/image"/></Relationships>
</file>

<file path=ppt/slides/_rels/slide2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2.png" Type="http://schemas.openxmlformats.org/officeDocument/2006/relationships/image"/><Relationship Id="rId3" Target="../media/image63.png" Type="http://schemas.openxmlformats.org/officeDocument/2006/relationships/image"/><Relationship Id="rId4" Target="../media/image64.png" Type="http://schemas.openxmlformats.org/officeDocument/2006/relationships/image"/><Relationship Id="rId5" Target="../media/image65.png" Type="http://schemas.openxmlformats.org/officeDocument/2006/relationships/image"/><Relationship Id="rId6" Target="../media/image66.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 Id="rId3" Target="../media/image6.svg" Type="http://schemas.openxmlformats.org/officeDocument/2006/relationships/image"/></Relationships>
</file>

<file path=ppt/slides/_rels/slide3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7.png" Type="http://schemas.openxmlformats.org/officeDocument/2006/relationships/image"/><Relationship Id="rId3" Target="../media/image68.sv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media/image8.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9.png" Type="http://schemas.openxmlformats.org/officeDocument/2006/relationships/image"/><Relationship Id="rId3" Target="../media/image10.sv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1.png" Type="http://schemas.openxmlformats.org/officeDocument/2006/relationships/image"/><Relationship Id="rId3" Target="../media/image12.sv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3.png" Type="http://schemas.openxmlformats.org/officeDocument/2006/relationships/image"/><Relationship Id="rId3" Target="../media/image14.sv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5.png" Type="http://schemas.openxmlformats.org/officeDocument/2006/relationships/image"/><Relationship Id="rId3" Target="../media/image16.sv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7.png" Type="http://schemas.openxmlformats.org/officeDocument/2006/relationships/image"/><Relationship Id="rId3" Target="../media/image18.svg" Type="http://schemas.openxmlformats.org/officeDocument/2006/relationships/image"/><Relationship Id="rId4" Target="../media/image19.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6661202" y="4473434"/>
            <a:ext cx="4965597" cy="5724031"/>
          </a:xfrm>
          <a:prstGeom prst="rect">
            <a:avLst/>
          </a:prstGeom>
        </p:spPr>
      </p:pic>
      <p:grpSp>
        <p:nvGrpSpPr>
          <p:cNvPr name="Group 3" id="3"/>
          <p:cNvGrpSpPr/>
          <p:nvPr/>
        </p:nvGrpSpPr>
        <p:grpSpPr>
          <a:xfrm rot="0">
            <a:off x="1692963" y="141721"/>
            <a:ext cx="14902073" cy="3139657"/>
            <a:chOff x="0" y="0"/>
            <a:chExt cx="19869431" cy="4186210"/>
          </a:xfrm>
        </p:grpSpPr>
        <p:sp>
          <p:nvSpPr>
            <p:cNvPr name="TextBox 4" id="4"/>
            <p:cNvSpPr txBox="true"/>
            <p:nvPr/>
          </p:nvSpPr>
          <p:spPr>
            <a:xfrm rot="0">
              <a:off x="0" y="-152400"/>
              <a:ext cx="19869431" cy="3654211"/>
            </a:xfrm>
            <a:prstGeom prst="rect">
              <a:avLst/>
            </a:prstGeom>
          </p:spPr>
          <p:txBody>
            <a:bodyPr anchor="t" rtlCol="false" tIns="0" lIns="0" bIns="0" rIns="0">
              <a:spAutoFit/>
            </a:bodyPr>
            <a:lstStyle/>
            <a:p>
              <a:pPr algn="ctr">
                <a:lnSpc>
                  <a:spcPts val="11120"/>
                </a:lnSpc>
              </a:pPr>
              <a:r>
                <a:rPr lang="en-US" sz="8000" spc="-400">
                  <a:solidFill>
                    <a:srgbClr val="000000"/>
                  </a:solidFill>
                  <a:latin typeface="League Spartan"/>
                </a:rPr>
                <a:t>Arguments For and Against </a:t>
              </a:r>
            </a:p>
            <a:p>
              <a:pPr algn="ctr">
                <a:lnSpc>
                  <a:spcPts val="11120"/>
                </a:lnSpc>
              </a:pPr>
              <a:r>
                <a:rPr lang="en-US" sz="8000" spc="-400">
                  <a:solidFill>
                    <a:srgbClr val="000000"/>
                  </a:solidFill>
                  <a:latin typeface="League Spartan"/>
                </a:rPr>
                <a:t>Trade Control/Protection</a:t>
              </a:r>
            </a:p>
          </p:txBody>
        </p:sp>
        <p:sp>
          <p:nvSpPr>
            <p:cNvPr name="TextBox 5" id="5"/>
            <p:cNvSpPr txBox="true"/>
            <p:nvPr/>
          </p:nvSpPr>
          <p:spPr>
            <a:xfrm rot="0">
              <a:off x="0" y="3698530"/>
              <a:ext cx="19869431" cy="487680"/>
            </a:xfrm>
            <a:prstGeom prst="rect">
              <a:avLst/>
            </a:prstGeom>
          </p:spPr>
          <p:txBody>
            <a:bodyPr anchor="t" rtlCol="false" tIns="0" lIns="0" bIns="0" rIns="0">
              <a:spAutoFit/>
            </a:bodyPr>
            <a:lstStyle/>
            <a:p>
              <a:pPr algn="ctr">
                <a:lnSpc>
                  <a:spcPts val="3022"/>
                </a:lnSpc>
              </a:pPr>
            </a:p>
          </p:txBody>
        </p:sp>
      </p:grpSp>
      <p:sp>
        <p:nvSpPr>
          <p:cNvPr name="TextBox 6" id="6"/>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Bananaomics</a:t>
            </a:r>
          </a:p>
        </p:txBody>
      </p:sp>
      <p:sp>
        <p:nvSpPr>
          <p:cNvPr name="TextBox 7" id="7"/>
          <p:cNvSpPr txBox="true"/>
          <p:nvPr/>
        </p:nvSpPr>
        <p:spPr>
          <a:xfrm rot="0">
            <a:off x="4818827" y="3215082"/>
            <a:ext cx="8650346" cy="558165"/>
          </a:xfrm>
          <a:prstGeom prst="rect">
            <a:avLst/>
          </a:prstGeom>
        </p:spPr>
        <p:txBody>
          <a:bodyPr anchor="t" rtlCol="false" tIns="0" lIns="0" bIns="0" rIns="0">
            <a:spAutoFit/>
          </a:bodyPr>
          <a:lstStyle/>
          <a:p>
            <a:pPr algn="ctr">
              <a:lnSpc>
                <a:spcPts val="4409"/>
              </a:lnSpc>
            </a:pPr>
            <a:r>
              <a:rPr lang="en-US" sz="3150">
                <a:solidFill>
                  <a:srgbClr val="000000"/>
                </a:solidFill>
                <a:latin typeface="Arimo"/>
              </a:rPr>
              <a:t>4.3</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F7F7F7"/>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6680048" y="6082665"/>
            <a:ext cx="4927904" cy="4114800"/>
          </a:xfrm>
          <a:prstGeom prst="rect">
            <a:avLst/>
          </a:prstGeom>
        </p:spPr>
      </p:pic>
      <p:sp>
        <p:nvSpPr>
          <p:cNvPr name="TextBox 3" id="3"/>
          <p:cNvSpPr txBox="true"/>
          <p:nvPr/>
        </p:nvSpPr>
        <p:spPr>
          <a:xfrm rot="0">
            <a:off x="903063" y="2167743"/>
            <a:ext cx="16481874" cy="3328606"/>
          </a:xfrm>
          <a:prstGeom prst="rect">
            <a:avLst/>
          </a:prstGeom>
        </p:spPr>
        <p:txBody>
          <a:bodyPr anchor="t" rtlCol="false" tIns="0" lIns="0" bIns="0" rIns="0">
            <a:spAutoFit/>
          </a:bodyPr>
          <a:lstStyle/>
          <a:p>
            <a:pPr algn="ctr">
              <a:lnSpc>
                <a:spcPts val="4360"/>
              </a:lnSpc>
            </a:pPr>
            <a:r>
              <a:rPr lang="en-US" sz="2850">
                <a:solidFill>
                  <a:srgbClr val="000000"/>
                </a:solidFill>
                <a:latin typeface="Telegraf Bold"/>
              </a:rPr>
              <a:t>Balance of Payments</a:t>
            </a:r>
          </a:p>
          <a:p>
            <a:pPr algn="ctr">
              <a:lnSpc>
                <a:spcPts val="4360"/>
              </a:lnSpc>
            </a:pPr>
            <a:r>
              <a:rPr lang="en-US" sz="2850">
                <a:solidFill>
                  <a:srgbClr val="000000"/>
                </a:solidFill>
                <a:latin typeface="Telegraf"/>
              </a:rPr>
              <a:t>In simple terms, the balance of payments is the flow of payments or money in and out of a country.</a:t>
            </a:r>
          </a:p>
          <a:p>
            <a:pPr algn="ctr">
              <a:lnSpc>
                <a:spcPts val="4360"/>
              </a:lnSpc>
            </a:pPr>
          </a:p>
          <a:p>
            <a:pPr algn="ctr">
              <a:lnSpc>
                <a:spcPts val="4360"/>
              </a:lnSpc>
            </a:pPr>
            <a:r>
              <a:rPr lang="en-US" sz="2850">
                <a:solidFill>
                  <a:srgbClr val="000000"/>
                </a:solidFill>
                <a:latin typeface="Telegraf"/>
              </a:rPr>
              <a:t>A country could use protectionist policies to limit the amount of money flowing out of the country.</a:t>
            </a:r>
          </a:p>
        </p:txBody>
      </p:sp>
      <p:grpSp>
        <p:nvGrpSpPr>
          <p:cNvPr name="Group 4" id="4"/>
          <p:cNvGrpSpPr/>
          <p:nvPr/>
        </p:nvGrpSpPr>
        <p:grpSpPr>
          <a:xfrm rot="0">
            <a:off x="1028700" y="224363"/>
            <a:ext cx="16349422" cy="1608674"/>
            <a:chOff x="0" y="0"/>
            <a:chExt cx="21799229" cy="2144899"/>
          </a:xfrm>
        </p:grpSpPr>
        <p:sp>
          <p:nvSpPr>
            <p:cNvPr name="TextBox 5" id="5"/>
            <p:cNvSpPr txBox="true"/>
            <p:nvPr/>
          </p:nvSpPr>
          <p:spPr>
            <a:xfrm rot="0">
              <a:off x="0" y="171450"/>
              <a:ext cx="21799229" cy="1289050"/>
            </a:xfrm>
            <a:prstGeom prst="rect">
              <a:avLst/>
            </a:prstGeom>
          </p:spPr>
          <p:txBody>
            <a:bodyPr anchor="t" rtlCol="false" tIns="0" lIns="0" bIns="0" rIns="0">
              <a:spAutoFit/>
            </a:bodyPr>
            <a:lstStyle/>
            <a:p>
              <a:pPr algn="ctr">
                <a:lnSpc>
                  <a:spcPts val="6839"/>
                </a:lnSpc>
              </a:pPr>
              <a:r>
                <a:rPr lang="en-US" sz="7200" spc="-359">
                  <a:solidFill>
                    <a:srgbClr val="000000"/>
                  </a:solidFill>
                  <a:latin typeface="League Spartan"/>
                </a:rPr>
                <a:t>Balance of Payments Correction</a:t>
              </a:r>
            </a:p>
          </p:txBody>
        </p:sp>
        <p:sp>
          <p:nvSpPr>
            <p:cNvPr name="TextBox 6" id="6"/>
            <p:cNvSpPr txBox="true"/>
            <p:nvPr/>
          </p:nvSpPr>
          <p:spPr>
            <a:xfrm rot="0">
              <a:off x="0" y="1657219"/>
              <a:ext cx="21799229" cy="487680"/>
            </a:xfrm>
            <a:prstGeom prst="rect">
              <a:avLst/>
            </a:prstGeom>
          </p:spPr>
          <p:txBody>
            <a:bodyPr anchor="t" rtlCol="false" tIns="0" lIns="0" bIns="0" rIns="0">
              <a:spAutoFit/>
            </a:bodyPr>
            <a:lstStyle/>
            <a:p>
              <a:pPr algn="l">
                <a:lnSpc>
                  <a:spcPts val="3022"/>
                </a:lnSpc>
              </a:pPr>
            </a:p>
          </p:txBody>
        </p:sp>
      </p:grpSp>
      <p:sp>
        <p:nvSpPr>
          <p:cNvPr name="TextBox 7" id="7"/>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Bananaomics</a:t>
            </a: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F7F7F7"/>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7212616" y="5831535"/>
            <a:ext cx="3862768" cy="4114800"/>
          </a:xfrm>
          <a:prstGeom prst="rect">
            <a:avLst/>
          </a:prstGeom>
        </p:spPr>
      </p:pic>
      <p:sp>
        <p:nvSpPr>
          <p:cNvPr name="TextBox 3" id="3"/>
          <p:cNvSpPr txBox="true"/>
          <p:nvPr/>
        </p:nvSpPr>
        <p:spPr>
          <a:xfrm rot="0">
            <a:off x="903063" y="2167743"/>
            <a:ext cx="16481874" cy="1118806"/>
          </a:xfrm>
          <a:prstGeom prst="rect">
            <a:avLst/>
          </a:prstGeom>
        </p:spPr>
        <p:txBody>
          <a:bodyPr anchor="t" rtlCol="false" tIns="0" lIns="0" bIns="0" rIns="0">
            <a:spAutoFit/>
          </a:bodyPr>
          <a:lstStyle/>
          <a:p>
            <a:pPr algn="ctr">
              <a:lnSpc>
                <a:spcPts val="4360"/>
              </a:lnSpc>
            </a:pPr>
            <a:r>
              <a:rPr lang="en-US" sz="2850">
                <a:solidFill>
                  <a:srgbClr val="000000"/>
                </a:solidFill>
                <a:latin typeface="Telegraf"/>
              </a:rPr>
              <a:t>Governments earn revenue from tariffs and therefore may choose to implement a tariff to create more revenue to fund government spending domestically. </a:t>
            </a:r>
          </a:p>
        </p:txBody>
      </p:sp>
      <p:grpSp>
        <p:nvGrpSpPr>
          <p:cNvPr name="Group 4" id="4"/>
          <p:cNvGrpSpPr/>
          <p:nvPr/>
        </p:nvGrpSpPr>
        <p:grpSpPr>
          <a:xfrm rot="0">
            <a:off x="1028700" y="224363"/>
            <a:ext cx="16349422" cy="1608674"/>
            <a:chOff x="0" y="0"/>
            <a:chExt cx="21799229" cy="2144899"/>
          </a:xfrm>
        </p:grpSpPr>
        <p:sp>
          <p:nvSpPr>
            <p:cNvPr name="TextBox 5" id="5"/>
            <p:cNvSpPr txBox="true"/>
            <p:nvPr/>
          </p:nvSpPr>
          <p:spPr>
            <a:xfrm rot="0">
              <a:off x="0" y="171450"/>
              <a:ext cx="21799229" cy="1289050"/>
            </a:xfrm>
            <a:prstGeom prst="rect">
              <a:avLst/>
            </a:prstGeom>
          </p:spPr>
          <p:txBody>
            <a:bodyPr anchor="t" rtlCol="false" tIns="0" lIns="0" bIns="0" rIns="0">
              <a:spAutoFit/>
            </a:bodyPr>
            <a:lstStyle/>
            <a:p>
              <a:pPr algn="ctr">
                <a:lnSpc>
                  <a:spcPts val="6839"/>
                </a:lnSpc>
              </a:pPr>
              <a:r>
                <a:rPr lang="en-US" sz="7200" spc="-359">
                  <a:solidFill>
                    <a:srgbClr val="000000"/>
                  </a:solidFill>
                  <a:latin typeface="League Spartan"/>
                </a:rPr>
                <a:t>Government Revenue</a:t>
              </a:r>
            </a:p>
          </p:txBody>
        </p:sp>
        <p:sp>
          <p:nvSpPr>
            <p:cNvPr name="TextBox 6" id="6"/>
            <p:cNvSpPr txBox="true"/>
            <p:nvPr/>
          </p:nvSpPr>
          <p:spPr>
            <a:xfrm rot="0">
              <a:off x="0" y="1657219"/>
              <a:ext cx="21799229" cy="487680"/>
            </a:xfrm>
            <a:prstGeom prst="rect">
              <a:avLst/>
            </a:prstGeom>
          </p:spPr>
          <p:txBody>
            <a:bodyPr anchor="t" rtlCol="false" tIns="0" lIns="0" bIns="0" rIns="0">
              <a:spAutoFit/>
            </a:bodyPr>
            <a:lstStyle/>
            <a:p>
              <a:pPr algn="l">
                <a:lnSpc>
                  <a:spcPts val="3022"/>
                </a:lnSpc>
              </a:pPr>
            </a:p>
          </p:txBody>
        </p:sp>
      </p:grpSp>
      <p:sp>
        <p:nvSpPr>
          <p:cNvPr name="TextBox 7" id="7"/>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Bananaomics</a:t>
            </a: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bg>
      <p:bgPr>
        <a:solidFill>
          <a:srgbClr val="F7F7F7"/>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6616762" y="5636883"/>
            <a:ext cx="5054475" cy="4650117"/>
          </a:xfrm>
          <a:prstGeom prst="rect">
            <a:avLst/>
          </a:prstGeom>
        </p:spPr>
      </p:pic>
      <p:sp>
        <p:nvSpPr>
          <p:cNvPr name="TextBox 3" id="3"/>
          <p:cNvSpPr txBox="true"/>
          <p:nvPr/>
        </p:nvSpPr>
        <p:spPr>
          <a:xfrm rot="0">
            <a:off x="903063" y="2167743"/>
            <a:ext cx="16481874" cy="2223706"/>
          </a:xfrm>
          <a:prstGeom prst="rect">
            <a:avLst/>
          </a:prstGeom>
        </p:spPr>
        <p:txBody>
          <a:bodyPr anchor="t" rtlCol="false" tIns="0" lIns="0" bIns="0" rIns="0">
            <a:spAutoFit/>
          </a:bodyPr>
          <a:lstStyle/>
          <a:p>
            <a:pPr algn="ctr">
              <a:lnSpc>
                <a:spcPts val="4360"/>
              </a:lnSpc>
            </a:pPr>
            <a:r>
              <a:rPr lang="en-US" sz="2850">
                <a:solidFill>
                  <a:srgbClr val="000000"/>
                </a:solidFill>
                <a:latin typeface="Telegraf"/>
              </a:rPr>
              <a:t>When consumers choose to purchase foreign products, domestic producers earn less. Some domestic producers may be forced to lay off some workers due to a lack of revenue.</a:t>
            </a:r>
          </a:p>
          <a:p>
            <a:pPr algn="ctr">
              <a:lnSpc>
                <a:spcPts val="4360"/>
              </a:lnSpc>
            </a:pPr>
          </a:p>
          <a:p>
            <a:pPr algn="ctr">
              <a:lnSpc>
                <a:spcPts val="4360"/>
              </a:lnSpc>
            </a:pPr>
            <a:r>
              <a:rPr lang="en-US" sz="2850">
                <a:solidFill>
                  <a:srgbClr val="000000"/>
                </a:solidFill>
                <a:latin typeface="Telegraf"/>
              </a:rPr>
              <a:t>A government may implement protectionist policies to combat unemployment. </a:t>
            </a:r>
          </a:p>
        </p:txBody>
      </p:sp>
      <p:grpSp>
        <p:nvGrpSpPr>
          <p:cNvPr name="Group 4" id="4"/>
          <p:cNvGrpSpPr/>
          <p:nvPr/>
        </p:nvGrpSpPr>
        <p:grpSpPr>
          <a:xfrm rot="0">
            <a:off x="1028700" y="224363"/>
            <a:ext cx="16349422" cy="1608674"/>
            <a:chOff x="0" y="0"/>
            <a:chExt cx="21799229" cy="2144899"/>
          </a:xfrm>
        </p:grpSpPr>
        <p:sp>
          <p:nvSpPr>
            <p:cNvPr name="TextBox 5" id="5"/>
            <p:cNvSpPr txBox="true"/>
            <p:nvPr/>
          </p:nvSpPr>
          <p:spPr>
            <a:xfrm rot="0">
              <a:off x="0" y="171450"/>
              <a:ext cx="21799229" cy="1289050"/>
            </a:xfrm>
            <a:prstGeom prst="rect">
              <a:avLst/>
            </a:prstGeom>
          </p:spPr>
          <p:txBody>
            <a:bodyPr anchor="t" rtlCol="false" tIns="0" lIns="0" bIns="0" rIns="0">
              <a:spAutoFit/>
            </a:bodyPr>
            <a:lstStyle/>
            <a:p>
              <a:pPr algn="ctr">
                <a:lnSpc>
                  <a:spcPts val="6839"/>
                </a:lnSpc>
              </a:pPr>
              <a:r>
                <a:rPr lang="en-US" sz="7200" spc="-359">
                  <a:solidFill>
                    <a:srgbClr val="000000"/>
                  </a:solidFill>
                  <a:latin typeface="League Spartan"/>
                </a:rPr>
                <a:t>Protection of Jobs</a:t>
              </a:r>
            </a:p>
          </p:txBody>
        </p:sp>
        <p:sp>
          <p:nvSpPr>
            <p:cNvPr name="TextBox 6" id="6"/>
            <p:cNvSpPr txBox="true"/>
            <p:nvPr/>
          </p:nvSpPr>
          <p:spPr>
            <a:xfrm rot="0">
              <a:off x="0" y="1657219"/>
              <a:ext cx="21799229" cy="487680"/>
            </a:xfrm>
            <a:prstGeom prst="rect">
              <a:avLst/>
            </a:prstGeom>
          </p:spPr>
          <p:txBody>
            <a:bodyPr anchor="t" rtlCol="false" tIns="0" lIns="0" bIns="0" rIns="0">
              <a:spAutoFit/>
            </a:bodyPr>
            <a:lstStyle/>
            <a:p>
              <a:pPr algn="l">
                <a:lnSpc>
                  <a:spcPts val="3022"/>
                </a:lnSpc>
              </a:pPr>
            </a:p>
          </p:txBody>
        </p:sp>
      </p:grpSp>
      <p:sp>
        <p:nvSpPr>
          <p:cNvPr name="TextBox 7" id="7"/>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Bananaomics</a:t>
            </a:r>
          </a:p>
        </p:txBody>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bg>
      <p:bgPr>
        <a:solidFill>
          <a:srgbClr val="F7F7F7"/>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5892835" y="4604882"/>
            <a:ext cx="6502331" cy="5258760"/>
          </a:xfrm>
          <a:prstGeom prst="rect">
            <a:avLst/>
          </a:prstGeom>
        </p:spPr>
      </p:pic>
      <p:sp>
        <p:nvSpPr>
          <p:cNvPr name="TextBox 3" id="3"/>
          <p:cNvSpPr txBox="true"/>
          <p:nvPr/>
        </p:nvSpPr>
        <p:spPr>
          <a:xfrm rot="0">
            <a:off x="903063" y="2167743"/>
            <a:ext cx="16481874" cy="1118806"/>
          </a:xfrm>
          <a:prstGeom prst="rect">
            <a:avLst/>
          </a:prstGeom>
        </p:spPr>
        <p:txBody>
          <a:bodyPr anchor="t" rtlCol="false" tIns="0" lIns="0" bIns="0" rIns="0">
            <a:spAutoFit/>
          </a:bodyPr>
          <a:lstStyle/>
          <a:p>
            <a:pPr algn="ctr">
              <a:lnSpc>
                <a:spcPts val="4360"/>
              </a:lnSpc>
            </a:pPr>
            <a:r>
              <a:rPr lang="en-US" sz="2850">
                <a:solidFill>
                  <a:srgbClr val="000000"/>
                </a:solidFill>
                <a:latin typeface="Telegraf"/>
              </a:rPr>
              <a:t>Economically Least Developed Countries may specifically choose against free trade as they need domestic producers to develop and grow their economy. </a:t>
            </a:r>
          </a:p>
        </p:txBody>
      </p:sp>
      <p:grpSp>
        <p:nvGrpSpPr>
          <p:cNvPr name="Group 4" id="4"/>
          <p:cNvGrpSpPr/>
          <p:nvPr/>
        </p:nvGrpSpPr>
        <p:grpSpPr>
          <a:xfrm rot="0">
            <a:off x="1028700" y="224363"/>
            <a:ext cx="16349422" cy="1608674"/>
            <a:chOff x="0" y="0"/>
            <a:chExt cx="21799229" cy="2144899"/>
          </a:xfrm>
        </p:grpSpPr>
        <p:sp>
          <p:nvSpPr>
            <p:cNvPr name="TextBox 5" id="5"/>
            <p:cNvSpPr txBox="true"/>
            <p:nvPr/>
          </p:nvSpPr>
          <p:spPr>
            <a:xfrm rot="0">
              <a:off x="0" y="171450"/>
              <a:ext cx="21799229" cy="1289050"/>
            </a:xfrm>
            <a:prstGeom prst="rect">
              <a:avLst/>
            </a:prstGeom>
          </p:spPr>
          <p:txBody>
            <a:bodyPr anchor="t" rtlCol="false" tIns="0" lIns="0" bIns="0" rIns="0">
              <a:spAutoFit/>
            </a:bodyPr>
            <a:lstStyle/>
            <a:p>
              <a:pPr algn="ctr">
                <a:lnSpc>
                  <a:spcPts val="6839"/>
                </a:lnSpc>
              </a:pPr>
              <a:r>
                <a:rPr lang="en-US" sz="7200" spc="-359">
                  <a:solidFill>
                    <a:srgbClr val="000000"/>
                  </a:solidFill>
                  <a:latin typeface="League Spartan"/>
                </a:rPr>
                <a:t>ELDC Diversification</a:t>
              </a:r>
            </a:p>
          </p:txBody>
        </p:sp>
        <p:sp>
          <p:nvSpPr>
            <p:cNvPr name="TextBox 6" id="6"/>
            <p:cNvSpPr txBox="true"/>
            <p:nvPr/>
          </p:nvSpPr>
          <p:spPr>
            <a:xfrm rot="0">
              <a:off x="0" y="1657219"/>
              <a:ext cx="21799229" cy="487680"/>
            </a:xfrm>
            <a:prstGeom prst="rect">
              <a:avLst/>
            </a:prstGeom>
          </p:spPr>
          <p:txBody>
            <a:bodyPr anchor="t" rtlCol="false" tIns="0" lIns="0" bIns="0" rIns="0">
              <a:spAutoFit/>
            </a:bodyPr>
            <a:lstStyle/>
            <a:p>
              <a:pPr algn="l">
                <a:lnSpc>
                  <a:spcPts val="3022"/>
                </a:lnSpc>
              </a:pPr>
            </a:p>
          </p:txBody>
        </p:sp>
      </p:grpSp>
      <p:sp>
        <p:nvSpPr>
          <p:cNvPr name="TextBox 7" id="7"/>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Bananaomics</a:t>
            </a:r>
          </a:p>
        </p:txBody>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bg>
      <p:bgPr>
        <a:solidFill>
          <a:srgbClr val="F7F7F7"/>
        </a:solidFill>
      </p:bgPr>
    </p:bg>
    <p:spTree>
      <p:nvGrpSpPr>
        <p:cNvPr id="1" name=""/>
        <p:cNvGrpSpPr/>
        <p:nvPr/>
      </p:nvGrpSpPr>
      <p:grpSpPr>
        <a:xfrm>
          <a:off x="0" y="0"/>
          <a:ext cx="0" cy="0"/>
          <a:chOff x="0" y="0"/>
          <a:chExt cx="0" cy="0"/>
        </a:xfrm>
      </p:grpSpPr>
      <p:sp>
        <p:nvSpPr>
          <p:cNvPr name="TextBox 2" id="2"/>
          <p:cNvSpPr txBox="true"/>
          <p:nvPr/>
        </p:nvSpPr>
        <p:spPr>
          <a:xfrm rot="0">
            <a:off x="1706789" y="2408691"/>
            <a:ext cx="9837211" cy="6317614"/>
          </a:xfrm>
          <a:prstGeom prst="rect">
            <a:avLst/>
          </a:prstGeom>
        </p:spPr>
        <p:txBody>
          <a:bodyPr anchor="t" rtlCol="false" tIns="0" lIns="0" bIns="0" rIns="0">
            <a:spAutoFit/>
          </a:bodyPr>
          <a:lstStyle/>
          <a:p>
            <a:pPr marL="572138" indent="-286069" lvl="1">
              <a:lnSpc>
                <a:spcPts val="5618"/>
              </a:lnSpc>
              <a:buFont typeface="Arial"/>
              <a:buChar char="•"/>
            </a:pPr>
            <a:r>
              <a:rPr lang="en-US" sz="2650">
                <a:solidFill>
                  <a:srgbClr val="000000"/>
                </a:solidFill>
                <a:latin typeface="League Spartan"/>
              </a:rPr>
              <a:t>misallocation of resources </a:t>
            </a:r>
          </a:p>
          <a:p>
            <a:pPr marL="572138" indent="-286069" lvl="1">
              <a:lnSpc>
                <a:spcPts val="5618"/>
              </a:lnSpc>
              <a:buFont typeface="Arial"/>
              <a:buChar char="•"/>
            </a:pPr>
            <a:r>
              <a:rPr lang="en-US" sz="2650">
                <a:solidFill>
                  <a:srgbClr val="000000"/>
                </a:solidFill>
                <a:latin typeface="League Spartan"/>
              </a:rPr>
              <a:t>retaliation </a:t>
            </a:r>
          </a:p>
          <a:p>
            <a:pPr marL="572138" indent="-286069" lvl="1">
              <a:lnSpc>
                <a:spcPts val="5618"/>
              </a:lnSpc>
              <a:buFont typeface="Arial"/>
              <a:buChar char="•"/>
            </a:pPr>
            <a:r>
              <a:rPr lang="en-US" sz="2650">
                <a:solidFill>
                  <a:srgbClr val="000000"/>
                </a:solidFill>
                <a:latin typeface="League Spartan"/>
              </a:rPr>
              <a:t>increased costs </a:t>
            </a:r>
          </a:p>
          <a:p>
            <a:pPr marL="572138" indent="-286069" lvl="1">
              <a:lnSpc>
                <a:spcPts val="5618"/>
              </a:lnSpc>
              <a:buFont typeface="Arial"/>
              <a:buChar char="•"/>
            </a:pPr>
            <a:r>
              <a:rPr lang="en-US" sz="2650">
                <a:solidFill>
                  <a:srgbClr val="000000"/>
                </a:solidFill>
                <a:latin typeface="League Spartan"/>
              </a:rPr>
              <a:t>higher prices </a:t>
            </a:r>
          </a:p>
          <a:p>
            <a:pPr marL="572138" indent="-286069" lvl="1">
              <a:lnSpc>
                <a:spcPts val="5618"/>
              </a:lnSpc>
              <a:buFont typeface="Arial"/>
              <a:buChar char="•"/>
            </a:pPr>
            <a:r>
              <a:rPr lang="en-US" sz="2650">
                <a:solidFill>
                  <a:srgbClr val="000000"/>
                </a:solidFill>
                <a:latin typeface="League Spartan"/>
              </a:rPr>
              <a:t>less choice </a:t>
            </a:r>
          </a:p>
          <a:p>
            <a:pPr marL="572138" indent="-286069" lvl="1">
              <a:lnSpc>
                <a:spcPts val="5618"/>
              </a:lnSpc>
              <a:buFont typeface="Arial"/>
              <a:buChar char="•"/>
            </a:pPr>
            <a:r>
              <a:rPr lang="en-US" sz="2650">
                <a:solidFill>
                  <a:srgbClr val="000000"/>
                </a:solidFill>
                <a:latin typeface="League Spartan"/>
              </a:rPr>
              <a:t>domestic firms lack the incentive to become more efficient </a:t>
            </a:r>
          </a:p>
          <a:p>
            <a:pPr marL="572138" indent="-286069" lvl="1">
              <a:lnSpc>
                <a:spcPts val="5618"/>
              </a:lnSpc>
              <a:buFont typeface="Arial"/>
              <a:buChar char="•"/>
            </a:pPr>
            <a:r>
              <a:rPr lang="en-US" sz="2650">
                <a:solidFill>
                  <a:srgbClr val="000000"/>
                </a:solidFill>
                <a:latin typeface="League Spartan"/>
              </a:rPr>
              <a:t>reduced export competitiveness</a:t>
            </a:r>
          </a:p>
          <a:p>
            <a:pPr>
              <a:lnSpc>
                <a:spcPts val="6042"/>
              </a:lnSpc>
            </a:pPr>
          </a:p>
        </p:txBody>
      </p:sp>
      <p:pic>
        <p:nvPicPr>
          <p:cNvPr name="Picture 3" id="3"/>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12197079" y="3086100"/>
            <a:ext cx="4114800" cy="4114800"/>
          </a:xfrm>
          <a:prstGeom prst="rect">
            <a:avLst/>
          </a:prstGeom>
        </p:spPr>
      </p:pic>
      <p:grpSp>
        <p:nvGrpSpPr>
          <p:cNvPr name="Group 4" id="4"/>
          <p:cNvGrpSpPr/>
          <p:nvPr/>
        </p:nvGrpSpPr>
        <p:grpSpPr>
          <a:xfrm rot="0">
            <a:off x="1028700" y="171367"/>
            <a:ext cx="16349422" cy="2475449"/>
            <a:chOff x="0" y="0"/>
            <a:chExt cx="21799229" cy="3300599"/>
          </a:xfrm>
        </p:grpSpPr>
        <p:sp>
          <p:nvSpPr>
            <p:cNvPr name="TextBox 5" id="5"/>
            <p:cNvSpPr txBox="true"/>
            <p:nvPr/>
          </p:nvSpPr>
          <p:spPr>
            <a:xfrm rot="0">
              <a:off x="0" y="171450"/>
              <a:ext cx="21799229" cy="2444750"/>
            </a:xfrm>
            <a:prstGeom prst="rect">
              <a:avLst/>
            </a:prstGeom>
          </p:spPr>
          <p:txBody>
            <a:bodyPr anchor="t" rtlCol="false" tIns="0" lIns="0" bIns="0" rIns="0">
              <a:spAutoFit/>
            </a:bodyPr>
            <a:lstStyle/>
            <a:p>
              <a:pPr algn="ctr">
                <a:lnSpc>
                  <a:spcPts val="6839"/>
                </a:lnSpc>
              </a:pPr>
              <a:r>
                <a:rPr lang="en-US" sz="7200" spc="-359">
                  <a:solidFill>
                    <a:srgbClr val="000000"/>
                  </a:solidFill>
                  <a:latin typeface="League Spartan"/>
                </a:rPr>
                <a:t>Arguments Againt Trade Protectionism</a:t>
              </a:r>
            </a:p>
          </p:txBody>
        </p:sp>
        <p:sp>
          <p:nvSpPr>
            <p:cNvPr name="TextBox 6" id="6"/>
            <p:cNvSpPr txBox="true"/>
            <p:nvPr/>
          </p:nvSpPr>
          <p:spPr>
            <a:xfrm rot="0">
              <a:off x="0" y="2812919"/>
              <a:ext cx="21799229" cy="487680"/>
            </a:xfrm>
            <a:prstGeom prst="rect">
              <a:avLst/>
            </a:prstGeom>
          </p:spPr>
          <p:txBody>
            <a:bodyPr anchor="t" rtlCol="false" tIns="0" lIns="0" bIns="0" rIns="0">
              <a:spAutoFit/>
            </a:bodyPr>
            <a:lstStyle/>
            <a:p>
              <a:pPr algn="l">
                <a:lnSpc>
                  <a:spcPts val="3022"/>
                </a:lnSpc>
              </a:pPr>
            </a:p>
          </p:txBody>
        </p:sp>
      </p:grpSp>
      <p:sp>
        <p:nvSpPr>
          <p:cNvPr name="TextBox 7" id="7"/>
          <p:cNvSpPr txBox="true"/>
          <p:nvPr/>
        </p:nvSpPr>
        <p:spPr>
          <a:xfrm rot="0">
            <a:off x="-1863514" y="10088880"/>
            <a:ext cx="5784428" cy="198120"/>
          </a:xfrm>
          <a:prstGeom prst="rect">
            <a:avLst/>
          </a:prstGeom>
        </p:spPr>
        <p:txBody>
          <a:bodyPr anchor="t" rtlCol="false" tIns="0" lIns="0" bIns="0" rIns="0">
            <a:spAutoFit/>
          </a:bodyPr>
          <a:lstStyle/>
          <a:p>
            <a:pPr algn="ctr">
              <a:lnSpc>
                <a:spcPts val="1679"/>
              </a:lnSpc>
            </a:pPr>
            <a:r>
              <a:rPr lang="en-US" sz="1200">
                <a:solidFill>
                  <a:srgbClr val="000000"/>
                </a:solidFill>
                <a:latin typeface="League Spartan"/>
              </a:rPr>
              <a:t>Copyright Bananaomics</a:t>
            </a:r>
          </a:p>
        </p:txBody>
      </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bg>
      <p:bgPr>
        <a:solidFill>
          <a:srgbClr val="F7F7F7"/>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5957020" y="5993130"/>
            <a:ext cx="6492781" cy="4114800"/>
          </a:xfrm>
          <a:prstGeom prst="rect">
            <a:avLst/>
          </a:prstGeom>
        </p:spPr>
      </p:pic>
      <p:sp>
        <p:nvSpPr>
          <p:cNvPr name="TextBox 3" id="3"/>
          <p:cNvSpPr txBox="true"/>
          <p:nvPr/>
        </p:nvSpPr>
        <p:spPr>
          <a:xfrm rot="0">
            <a:off x="903063" y="2167743"/>
            <a:ext cx="16481874" cy="1671256"/>
          </a:xfrm>
          <a:prstGeom prst="rect">
            <a:avLst/>
          </a:prstGeom>
        </p:spPr>
        <p:txBody>
          <a:bodyPr anchor="t" rtlCol="false" tIns="0" lIns="0" bIns="0" rIns="0">
            <a:spAutoFit/>
          </a:bodyPr>
          <a:lstStyle/>
          <a:p>
            <a:pPr algn="ctr">
              <a:lnSpc>
                <a:spcPts val="4360"/>
              </a:lnSpc>
            </a:pPr>
            <a:r>
              <a:rPr lang="en-US" sz="2850">
                <a:solidFill>
                  <a:srgbClr val="000000"/>
                </a:solidFill>
                <a:latin typeface="Telegraf"/>
              </a:rPr>
              <a:t>Consumers demand greater quantities of goods at lower prices. Foreign importers can typically offer those goods at lower prices compared to domestic producers but protectionist policies prevent the allocation of resources. </a:t>
            </a:r>
          </a:p>
        </p:txBody>
      </p:sp>
      <p:grpSp>
        <p:nvGrpSpPr>
          <p:cNvPr name="Group 4" id="4"/>
          <p:cNvGrpSpPr/>
          <p:nvPr/>
        </p:nvGrpSpPr>
        <p:grpSpPr>
          <a:xfrm rot="0">
            <a:off x="1028700" y="224363"/>
            <a:ext cx="16349422" cy="1608674"/>
            <a:chOff x="0" y="0"/>
            <a:chExt cx="21799229" cy="2144899"/>
          </a:xfrm>
        </p:grpSpPr>
        <p:sp>
          <p:nvSpPr>
            <p:cNvPr name="TextBox 5" id="5"/>
            <p:cNvSpPr txBox="true"/>
            <p:nvPr/>
          </p:nvSpPr>
          <p:spPr>
            <a:xfrm rot="0">
              <a:off x="0" y="171450"/>
              <a:ext cx="21799229" cy="1289050"/>
            </a:xfrm>
            <a:prstGeom prst="rect">
              <a:avLst/>
            </a:prstGeom>
          </p:spPr>
          <p:txBody>
            <a:bodyPr anchor="t" rtlCol="false" tIns="0" lIns="0" bIns="0" rIns="0">
              <a:spAutoFit/>
            </a:bodyPr>
            <a:lstStyle/>
            <a:p>
              <a:pPr algn="ctr">
                <a:lnSpc>
                  <a:spcPts val="6839"/>
                </a:lnSpc>
              </a:pPr>
              <a:r>
                <a:rPr lang="en-US" sz="7200" spc="-359">
                  <a:solidFill>
                    <a:srgbClr val="000000"/>
                  </a:solidFill>
                  <a:latin typeface="League Spartan"/>
                </a:rPr>
                <a:t>Misallocation of Resources</a:t>
              </a:r>
            </a:p>
          </p:txBody>
        </p:sp>
        <p:sp>
          <p:nvSpPr>
            <p:cNvPr name="TextBox 6" id="6"/>
            <p:cNvSpPr txBox="true"/>
            <p:nvPr/>
          </p:nvSpPr>
          <p:spPr>
            <a:xfrm rot="0">
              <a:off x="0" y="1657219"/>
              <a:ext cx="21799229" cy="487680"/>
            </a:xfrm>
            <a:prstGeom prst="rect">
              <a:avLst/>
            </a:prstGeom>
          </p:spPr>
          <p:txBody>
            <a:bodyPr anchor="t" rtlCol="false" tIns="0" lIns="0" bIns="0" rIns="0">
              <a:spAutoFit/>
            </a:bodyPr>
            <a:lstStyle/>
            <a:p>
              <a:pPr algn="l">
                <a:lnSpc>
                  <a:spcPts val="3022"/>
                </a:lnSpc>
              </a:pPr>
            </a:p>
          </p:txBody>
        </p:sp>
      </p:grpSp>
      <p:sp>
        <p:nvSpPr>
          <p:cNvPr name="TextBox 7" id="7"/>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Bananaomics</a:t>
            </a:r>
          </a:p>
        </p:txBody>
      </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bg>
      <p:bgPr>
        <a:solidFill>
          <a:srgbClr val="F7F7F7"/>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6892399" y="5765380"/>
            <a:ext cx="4503201" cy="4114800"/>
          </a:xfrm>
          <a:prstGeom prst="rect">
            <a:avLst/>
          </a:prstGeom>
        </p:spPr>
      </p:pic>
      <p:sp>
        <p:nvSpPr>
          <p:cNvPr name="TextBox 3" id="3"/>
          <p:cNvSpPr txBox="true"/>
          <p:nvPr/>
        </p:nvSpPr>
        <p:spPr>
          <a:xfrm rot="0">
            <a:off x="903063" y="2167743"/>
            <a:ext cx="16481874" cy="1671256"/>
          </a:xfrm>
          <a:prstGeom prst="rect">
            <a:avLst/>
          </a:prstGeom>
        </p:spPr>
        <p:txBody>
          <a:bodyPr anchor="t" rtlCol="false" tIns="0" lIns="0" bIns="0" rIns="0">
            <a:spAutoFit/>
          </a:bodyPr>
          <a:lstStyle/>
          <a:p>
            <a:pPr algn="ctr">
              <a:lnSpc>
                <a:spcPts val="4360"/>
              </a:lnSpc>
            </a:pPr>
            <a:r>
              <a:rPr lang="en-US" sz="2850">
                <a:solidFill>
                  <a:srgbClr val="000000"/>
                </a:solidFill>
                <a:latin typeface="Telegraf"/>
              </a:rPr>
              <a:t>When one country imposes tariffs or quotas, the trading partner may retaliate causing a 'trade war'. Trade wars often lead to higher prices for both parties, an increase in production costs and potentially unemployment. </a:t>
            </a:r>
          </a:p>
        </p:txBody>
      </p:sp>
      <p:grpSp>
        <p:nvGrpSpPr>
          <p:cNvPr name="Group 4" id="4"/>
          <p:cNvGrpSpPr/>
          <p:nvPr/>
        </p:nvGrpSpPr>
        <p:grpSpPr>
          <a:xfrm rot="0">
            <a:off x="1028700" y="224363"/>
            <a:ext cx="16349422" cy="1608674"/>
            <a:chOff x="0" y="0"/>
            <a:chExt cx="21799229" cy="2144899"/>
          </a:xfrm>
        </p:grpSpPr>
        <p:sp>
          <p:nvSpPr>
            <p:cNvPr name="TextBox 5" id="5"/>
            <p:cNvSpPr txBox="true"/>
            <p:nvPr/>
          </p:nvSpPr>
          <p:spPr>
            <a:xfrm rot="0">
              <a:off x="0" y="171450"/>
              <a:ext cx="21799229" cy="1289050"/>
            </a:xfrm>
            <a:prstGeom prst="rect">
              <a:avLst/>
            </a:prstGeom>
          </p:spPr>
          <p:txBody>
            <a:bodyPr anchor="t" rtlCol="false" tIns="0" lIns="0" bIns="0" rIns="0">
              <a:spAutoFit/>
            </a:bodyPr>
            <a:lstStyle/>
            <a:p>
              <a:pPr algn="ctr">
                <a:lnSpc>
                  <a:spcPts val="6839"/>
                </a:lnSpc>
              </a:pPr>
              <a:r>
                <a:rPr lang="en-US" sz="7200" spc="-359">
                  <a:solidFill>
                    <a:srgbClr val="000000"/>
                  </a:solidFill>
                  <a:latin typeface="League Spartan"/>
                </a:rPr>
                <a:t>Retaliation</a:t>
              </a:r>
            </a:p>
          </p:txBody>
        </p:sp>
        <p:sp>
          <p:nvSpPr>
            <p:cNvPr name="TextBox 6" id="6"/>
            <p:cNvSpPr txBox="true"/>
            <p:nvPr/>
          </p:nvSpPr>
          <p:spPr>
            <a:xfrm rot="0">
              <a:off x="0" y="1657219"/>
              <a:ext cx="21799229" cy="487680"/>
            </a:xfrm>
            <a:prstGeom prst="rect">
              <a:avLst/>
            </a:prstGeom>
          </p:spPr>
          <p:txBody>
            <a:bodyPr anchor="t" rtlCol="false" tIns="0" lIns="0" bIns="0" rIns="0">
              <a:spAutoFit/>
            </a:bodyPr>
            <a:lstStyle/>
            <a:p>
              <a:pPr algn="l">
                <a:lnSpc>
                  <a:spcPts val="3022"/>
                </a:lnSpc>
              </a:pPr>
            </a:p>
          </p:txBody>
        </p:sp>
      </p:grpSp>
      <p:sp>
        <p:nvSpPr>
          <p:cNvPr name="TextBox 7" id="7"/>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Bananaomics</a:t>
            </a:r>
          </a:p>
        </p:txBody>
      </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bg>
      <p:bgPr>
        <a:solidFill>
          <a:srgbClr val="F7F7F7"/>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6528417" y="4748246"/>
            <a:ext cx="5231167" cy="5231167"/>
          </a:xfrm>
          <a:prstGeom prst="rect">
            <a:avLst/>
          </a:prstGeom>
        </p:spPr>
      </p:pic>
      <p:sp>
        <p:nvSpPr>
          <p:cNvPr name="TextBox 3" id="3"/>
          <p:cNvSpPr txBox="true"/>
          <p:nvPr/>
        </p:nvSpPr>
        <p:spPr>
          <a:xfrm rot="0">
            <a:off x="903063" y="2167743"/>
            <a:ext cx="16481874" cy="566356"/>
          </a:xfrm>
          <a:prstGeom prst="rect">
            <a:avLst/>
          </a:prstGeom>
        </p:spPr>
        <p:txBody>
          <a:bodyPr anchor="t" rtlCol="false" tIns="0" lIns="0" bIns="0" rIns="0">
            <a:spAutoFit/>
          </a:bodyPr>
          <a:lstStyle/>
          <a:p>
            <a:pPr algn="ctr">
              <a:lnSpc>
                <a:spcPts val="4360"/>
              </a:lnSpc>
            </a:pPr>
            <a:r>
              <a:rPr lang="en-US" sz="2850">
                <a:solidFill>
                  <a:srgbClr val="000000"/>
                </a:solidFill>
                <a:latin typeface="Telegraf"/>
              </a:rPr>
              <a:t>When raw materials have a tariff or quota imposed on them, cost of production increases.</a:t>
            </a:r>
          </a:p>
        </p:txBody>
      </p:sp>
      <p:grpSp>
        <p:nvGrpSpPr>
          <p:cNvPr name="Group 4" id="4"/>
          <p:cNvGrpSpPr/>
          <p:nvPr/>
        </p:nvGrpSpPr>
        <p:grpSpPr>
          <a:xfrm rot="0">
            <a:off x="1028700" y="224363"/>
            <a:ext cx="16349422" cy="1608674"/>
            <a:chOff x="0" y="0"/>
            <a:chExt cx="21799229" cy="2144899"/>
          </a:xfrm>
        </p:grpSpPr>
        <p:sp>
          <p:nvSpPr>
            <p:cNvPr name="TextBox 5" id="5"/>
            <p:cNvSpPr txBox="true"/>
            <p:nvPr/>
          </p:nvSpPr>
          <p:spPr>
            <a:xfrm rot="0">
              <a:off x="0" y="171450"/>
              <a:ext cx="21799229" cy="1289050"/>
            </a:xfrm>
            <a:prstGeom prst="rect">
              <a:avLst/>
            </a:prstGeom>
          </p:spPr>
          <p:txBody>
            <a:bodyPr anchor="t" rtlCol="false" tIns="0" lIns="0" bIns="0" rIns="0">
              <a:spAutoFit/>
            </a:bodyPr>
            <a:lstStyle/>
            <a:p>
              <a:pPr algn="ctr">
                <a:lnSpc>
                  <a:spcPts val="6839"/>
                </a:lnSpc>
              </a:pPr>
              <a:r>
                <a:rPr lang="en-US" sz="7200" spc="-359">
                  <a:solidFill>
                    <a:srgbClr val="000000"/>
                  </a:solidFill>
                  <a:latin typeface="League Spartan"/>
                </a:rPr>
                <a:t>Increased Cost</a:t>
              </a:r>
            </a:p>
          </p:txBody>
        </p:sp>
        <p:sp>
          <p:nvSpPr>
            <p:cNvPr name="TextBox 6" id="6"/>
            <p:cNvSpPr txBox="true"/>
            <p:nvPr/>
          </p:nvSpPr>
          <p:spPr>
            <a:xfrm rot="0">
              <a:off x="0" y="1657219"/>
              <a:ext cx="21799229" cy="487680"/>
            </a:xfrm>
            <a:prstGeom prst="rect">
              <a:avLst/>
            </a:prstGeom>
          </p:spPr>
          <p:txBody>
            <a:bodyPr anchor="t" rtlCol="false" tIns="0" lIns="0" bIns="0" rIns="0">
              <a:spAutoFit/>
            </a:bodyPr>
            <a:lstStyle/>
            <a:p>
              <a:pPr algn="l">
                <a:lnSpc>
                  <a:spcPts val="3022"/>
                </a:lnSpc>
              </a:pPr>
            </a:p>
          </p:txBody>
        </p:sp>
      </p:grpSp>
      <p:sp>
        <p:nvSpPr>
          <p:cNvPr name="TextBox 7" id="7"/>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Bananaomics</a:t>
            </a:r>
          </a:p>
        </p:txBody>
      </p:sp>
    </p:spTree>
  </p:cSld>
  <p:clrMapOvr>
    <a:masterClrMapping/>
  </p:clrMapOvr>
</p:sld>
</file>

<file path=ppt/slides/slide18.xml><?xml version="1.0" encoding="utf-8"?>
<p:sld xmlns:p="http://schemas.openxmlformats.org/presentationml/2006/main" xmlns:a="http://schemas.openxmlformats.org/drawingml/2006/main" xmlns:r="http://schemas.openxmlformats.org/officeDocument/2006/relationships">
  <p:cSld>
    <p:bg>
      <p:bgPr>
        <a:solidFill>
          <a:srgbClr val="F7F7F7"/>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7086600" y="5550376"/>
            <a:ext cx="4114800" cy="4114800"/>
          </a:xfrm>
          <a:prstGeom prst="rect">
            <a:avLst/>
          </a:prstGeom>
        </p:spPr>
      </p:pic>
      <p:sp>
        <p:nvSpPr>
          <p:cNvPr name="TextBox 3" id="3"/>
          <p:cNvSpPr txBox="true"/>
          <p:nvPr/>
        </p:nvSpPr>
        <p:spPr>
          <a:xfrm rot="0">
            <a:off x="903063" y="2167743"/>
            <a:ext cx="16481874" cy="566356"/>
          </a:xfrm>
          <a:prstGeom prst="rect">
            <a:avLst/>
          </a:prstGeom>
        </p:spPr>
        <p:txBody>
          <a:bodyPr anchor="t" rtlCol="false" tIns="0" lIns="0" bIns="0" rIns="0">
            <a:spAutoFit/>
          </a:bodyPr>
          <a:lstStyle/>
          <a:p>
            <a:pPr algn="ctr">
              <a:lnSpc>
                <a:spcPts val="4360"/>
              </a:lnSpc>
            </a:pPr>
            <a:r>
              <a:rPr lang="en-US" sz="2850">
                <a:solidFill>
                  <a:srgbClr val="000000"/>
                </a:solidFill>
                <a:latin typeface="Telegraf"/>
              </a:rPr>
              <a:t>Consumers must pay a higher price for a good than they should compared to free trade.</a:t>
            </a:r>
          </a:p>
        </p:txBody>
      </p:sp>
      <p:grpSp>
        <p:nvGrpSpPr>
          <p:cNvPr name="Group 4" id="4"/>
          <p:cNvGrpSpPr/>
          <p:nvPr/>
        </p:nvGrpSpPr>
        <p:grpSpPr>
          <a:xfrm rot="0">
            <a:off x="1028700" y="224363"/>
            <a:ext cx="16349422" cy="1608674"/>
            <a:chOff x="0" y="0"/>
            <a:chExt cx="21799229" cy="2144899"/>
          </a:xfrm>
        </p:grpSpPr>
        <p:sp>
          <p:nvSpPr>
            <p:cNvPr name="TextBox 5" id="5"/>
            <p:cNvSpPr txBox="true"/>
            <p:nvPr/>
          </p:nvSpPr>
          <p:spPr>
            <a:xfrm rot="0">
              <a:off x="0" y="171450"/>
              <a:ext cx="21799229" cy="1289050"/>
            </a:xfrm>
            <a:prstGeom prst="rect">
              <a:avLst/>
            </a:prstGeom>
          </p:spPr>
          <p:txBody>
            <a:bodyPr anchor="t" rtlCol="false" tIns="0" lIns="0" bIns="0" rIns="0">
              <a:spAutoFit/>
            </a:bodyPr>
            <a:lstStyle/>
            <a:p>
              <a:pPr algn="ctr">
                <a:lnSpc>
                  <a:spcPts val="6839"/>
                </a:lnSpc>
              </a:pPr>
              <a:r>
                <a:rPr lang="en-US" sz="7200" spc="-359">
                  <a:solidFill>
                    <a:srgbClr val="000000"/>
                  </a:solidFill>
                  <a:latin typeface="League Spartan"/>
                </a:rPr>
                <a:t>Higher Prices</a:t>
              </a:r>
            </a:p>
          </p:txBody>
        </p:sp>
        <p:sp>
          <p:nvSpPr>
            <p:cNvPr name="TextBox 6" id="6"/>
            <p:cNvSpPr txBox="true"/>
            <p:nvPr/>
          </p:nvSpPr>
          <p:spPr>
            <a:xfrm rot="0">
              <a:off x="0" y="1657219"/>
              <a:ext cx="21799229" cy="487680"/>
            </a:xfrm>
            <a:prstGeom prst="rect">
              <a:avLst/>
            </a:prstGeom>
          </p:spPr>
          <p:txBody>
            <a:bodyPr anchor="t" rtlCol="false" tIns="0" lIns="0" bIns="0" rIns="0">
              <a:spAutoFit/>
            </a:bodyPr>
            <a:lstStyle/>
            <a:p>
              <a:pPr algn="l">
                <a:lnSpc>
                  <a:spcPts val="3022"/>
                </a:lnSpc>
              </a:pPr>
            </a:p>
          </p:txBody>
        </p:sp>
      </p:grpSp>
      <p:sp>
        <p:nvSpPr>
          <p:cNvPr name="TextBox 7" id="7"/>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Bananaomics</a:t>
            </a:r>
          </a:p>
        </p:txBody>
      </p:sp>
    </p:spTree>
  </p:cSld>
  <p:clrMapOvr>
    <a:masterClrMapping/>
  </p:clrMapOvr>
</p:sld>
</file>

<file path=ppt/slides/slide19.xml><?xml version="1.0" encoding="utf-8"?>
<p:sld xmlns:p="http://schemas.openxmlformats.org/presentationml/2006/main" xmlns:a="http://schemas.openxmlformats.org/drawingml/2006/main" xmlns:r="http://schemas.openxmlformats.org/officeDocument/2006/relationships">
  <p:cSld>
    <p:bg>
      <p:bgPr>
        <a:solidFill>
          <a:srgbClr val="F7F7F7"/>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7581086" y="4859418"/>
            <a:ext cx="3883429" cy="5338047"/>
          </a:xfrm>
          <a:prstGeom prst="rect">
            <a:avLst/>
          </a:prstGeom>
        </p:spPr>
      </p:pic>
      <p:sp>
        <p:nvSpPr>
          <p:cNvPr name="TextBox 3" id="3"/>
          <p:cNvSpPr txBox="true"/>
          <p:nvPr/>
        </p:nvSpPr>
        <p:spPr>
          <a:xfrm rot="0">
            <a:off x="903063" y="2167743"/>
            <a:ext cx="16481874" cy="1118806"/>
          </a:xfrm>
          <a:prstGeom prst="rect">
            <a:avLst/>
          </a:prstGeom>
        </p:spPr>
        <p:txBody>
          <a:bodyPr anchor="t" rtlCol="false" tIns="0" lIns="0" bIns="0" rIns="0">
            <a:spAutoFit/>
          </a:bodyPr>
          <a:lstStyle/>
          <a:p>
            <a:pPr algn="ctr">
              <a:lnSpc>
                <a:spcPts val="4360"/>
              </a:lnSpc>
            </a:pPr>
            <a:r>
              <a:rPr lang="en-US" sz="2850">
                <a:solidFill>
                  <a:srgbClr val="000000"/>
                </a:solidFill>
                <a:latin typeface="Telegraf"/>
              </a:rPr>
              <a:t>Protectionism limits imports and choices for domestic consumers. These policies limit the variety of goods available.  </a:t>
            </a:r>
          </a:p>
        </p:txBody>
      </p:sp>
      <p:grpSp>
        <p:nvGrpSpPr>
          <p:cNvPr name="Group 4" id="4"/>
          <p:cNvGrpSpPr/>
          <p:nvPr/>
        </p:nvGrpSpPr>
        <p:grpSpPr>
          <a:xfrm rot="0">
            <a:off x="1028700" y="224363"/>
            <a:ext cx="16349422" cy="1608674"/>
            <a:chOff x="0" y="0"/>
            <a:chExt cx="21799229" cy="2144899"/>
          </a:xfrm>
        </p:grpSpPr>
        <p:sp>
          <p:nvSpPr>
            <p:cNvPr name="TextBox 5" id="5"/>
            <p:cNvSpPr txBox="true"/>
            <p:nvPr/>
          </p:nvSpPr>
          <p:spPr>
            <a:xfrm rot="0">
              <a:off x="0" y="171450"/>
              <a:ext cx="21799229" cy="1289050"/>
            </a:xfrm>
            <a:prstGeom prst="rect">
              <a:avLst/>
            </a:prstGeom>
          </p:spPr>
          <p:txBody>
            <a:bodyPr anchor="t" rtlCol="false" tIns="0" lIns="0" bIns="0" rIns="0">
              <a:spAutoFit/>
            </a:bodyPr>
            <a:lstStyle/>
            <a:p>
              <a:pPr algn="ctr">
                <a:lnSpc>
                  <a:spcPts val="6839"/>
                </a:lnSpc>
              </a:pPr>
              <a:r>
                <a:rPr lang="en-US" sz="7200" spc="-359">
                  <a:solidFill>
                    <a:srgbClr val="000000"/>
                  </a:solidFill>
                  <a:latin typeface="League Spartan"/>
                </a:rPr>
                <a:t>Less Choice</a:t>
              </a:r>
            </a:p>
          </p:txBody>
        </p:sp>
        <p:sp>
          <p:nvSpPr>
            <p:cNvPr name="TextBox 6" id="6"/>
            <p:cNvSpPr txBox="true"/>
            <p:nvPr/>
          </p:nvSpPr>
          <p:spPr>
            <a:xfrm rot="0">
              <a:off x="0" y="1657219"/>
              <a:ext cx="21799229" cy="487680"/>
            </a:xfrm>
            <a:prstGeom prst="rect">
              <a:avLst/>
            </a:prstGeom>
          </p:spPr>
          <p:txBody>
            <a:bodyPr anchor="t" rtlCol="false" tIns="0" lIns="0" bIns="0" rIns="0">
              <a:spAutoFit/>
            </a:bodyPr>
            <a:lstStyle/>
            <a:p>
              <a:pPr algn="l">
                <a:lnSpc>
                  <a:spcPts val="3022"/>
                </a:lnSpc>
              </a:pPr>
            </a:p>
          </p:txBody>
        </p:sp>
      </p:grpSp>
      <p:sp>
        <p:nvSpPr>
          <p:cNvPr name="TextBox 7" id="7"/>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Bananaomics</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969289" y="3023857"/>
            <a:ext cx="16349422" cy="370522"/>
          </a:xfrm>
          <a:prstGeom prst="rect">
            <a:avLst/>
          </a:prstGeom>
        </p:spPr>
        <p:txBody>
          <a:bodyPr anchor="t" rtlCol="false" tIns="0" lIns="0" bIns="0" rIns="0">
            <a:spAutoFit/>
          </a:bodyPr>
          <a:lstStyle/>
          <a:p>
            <a:pPr algn="l">
              <a:lnSpc>
                <a:spcPts val="3022"/>
              </a:lnSpc>
            </a:pPr>
          </a:p>
        </p:txBody>
      </p:sp>
      <p:sp>
        <p:nvSpPr>
          <p:cNvPr name="TextBox 3" id="3"/>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Bananaomics</a:t>
            </a:r>
          </a:p>
        </p:txBody>
      </p:sp>
      <p:pic>
        <p:nvPicPr>
          <p:cNvPr name="Picture 4" id="4"/>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6205276" y="795804"/>
            <a:ext cx="5758626" cy="4114800"/>
          </a:xfrm>
          <a:prstGeom prst="rect">
            <a:avLst/>
          </a:prstGeom>
        </p:spPr>
      </p:pic>
      <p:grpSp>
        <p:nvGrpSpPr>
          <p:cNvPr name="Group 5" id="5"/>
          <p:cNvGrpSpPr/>
          <p:nvPr/>
        </p:nvGrpSpPr>
        <p:grpSpPr>
          <a:xfrm rot="0">
            <a:off x="909878" y="6025690"/>
            <a:ext cx="16349422" cy="1764249"/>
            <a:chOff x="0" y="0"/>
            <a:chExt cx="21799229" cy="2352332"/>
          </a:xfrm>
        </p:grpSpPr>
        <p:sp>
          <p:nvSpPr>
            <p:cNvPr name="TextBox 6" id="6"/>
            <p:cNvSpPr txBox="true"/>
            <p:nvPr/>
          </p:nvSpPr>
          <p:spPr>
            <a:xfrm rot="0">
              <a:off x="0" y="114300"/>
              <a:ext cx="21799229" cy="1553633"/>
            </a:xfrm>
            <a:prstGeom prst="rect">
              <a:avLst/>
            </a:prstGeom>
          </p:spPr>
          <p:txBody>
            <a:bodyPr anchor="t" rtlCol="false" tIns="0" lIns="0" bIns="0" rIns="0">
              <a:spAutoFit/>
            </a:bodyPr>
            <a:lstStyle/>
            <a:p>
              <a:pPr algn="ctr">
                <a:lnSpc>
                  <a:spcPts val="4369"/>
                </a:lnSpc>
              </a:pPr>
              <a:r>
                <a:rPr lang="en-US" sz="4599" spc="-229">
                  <a:solidFill>
                    <a:srgbClr val="000000"/>
                  </a:solidFill>
                  <a:latin typeface="League Spartan"/>
                </a:rPr>
                <a:t>Do you think free trade or trade protectionism is better? Explain your answer to a partner.</a:t>
              </a:r>
            </a:p>
          </p:txBody>
        </p:sp>
        <p:sp>
          <p:nvSpPr>
            <p:cNvPr name="TextBox 7" id="7"/>
            <p:cNvSpPr txBox="true"/>
            <p:nvPr/>
          </p:nvSpPr>
          <p:spPr>
            <a:xfrm rot="0">
              <a:off x="0" y="1864652"/>
              <a:ext cx="21799229" cy="487680"/>
            </a:xfrm>
            <a:prstGeom prst="rect">
              <a:avLst/>
            </a:prstGeom>
          </p:spPr>
          <p:txBody>
            <a:bodyPr anchor="t" rtlCol="false" tIns="0" lIns="0" bIns="0" rIns="0">
              <a:spAutoFit/>
            </a:bodyPr>
            <a:lstStyle/>
            <a:p>
              <a:pPr algn="l">
                <a:lnSpc>
                  <a:spcPts val="3022"/>
                </a:lnSpc>
              </a:pPr>
            </a:p>
          </p:txBody>
        </p:sp>
      </p:grpSp>
    </p:spTree>
  </p:cSld>
  <p:clrMapOvr>
    <a:masterClrMapping/>
  </p:clrMapOvr>
</p:sld>
</file>

<file path=ppt/slides/slide20.xml><?xml version="1.0" encoding="utf-8"?>
<p:sld xmlns:p="http://schemas.openxmlformats.org/presentationml/2006/main" xmlns:a="http://schemas.openxmlformats.org/drawingml/2006/main" xmlns:r="http://schemas.openxmlformats.org/officeDocument/2006/relationships">
  <p:cSld>
    <p:bg>
      <p:bgPr>
        <a:solidFill>
          <a:srgbClr val="F7F7F7"/>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6528585" y="5040564"/>
            <a:ext cx="5230830" cy="5067366"/>
          </a:xfrm>
          <a:prstGeom prst="rect">
            <a:avLst/>
          </a:prstGeom>
        </p:spPr>
      </p:pic>
      <p:sp>
        <p:nvSpPr>
          <p:cNvPr name="TextBox 3" id="3"/>
          <p:cNvSpPr txBox="true"/>
          <p:nvPr/>
        </p:nvSpPr>
        <p:spPr>
          <a:xfrm rot="0">
            <a:off x="903063" y="2746600"/>
            <a:ext cx="16481874" cy="1118806"/>
          </a:xfrm>
          <a:prstGeom prst="rect">
            <a:avLst/>
          </a:prstGeom>
        </p:spPr>
        <p:txBody>
          <a:bodyPr anchor="t" rtlCol="false" tIns="0" lIns="0" bIns="0" rIns="0">
            <a:spAutoFit/>
          </a:bodyPr>
          <a:lstStyle/>
          <a:p>
            <a:pPr algn="ctr">
              <a:lnSpc>
                <a:spcPts val="4360"/>
              </a:lnSpc>
            </a:pPr>
            <a:r>
              <a:rPr lang="en-US" sz="2850">
                <a:solidFill>
                  <a:srgbClr val="000000"/>
                </a:solidFill>
                <a:latin typeface="Telegraf"/>
              </a:rPr>
              <a:t>Protectionist policies limit competition from international competition and provides no incentive for domestic producers to improve efficiency, quality, or engage in research and development.</a:t>
            </a:r>
          </a:p>
        </p:txBody>
      </p:sp>
      <p:grpSp>
        <p:nvGrpSpPr>
          <p:cNvPr name="Group 4" id="4"/>
          <p:cNvGrpSpPr/>
          <p:nvPr/>
        </p:nvGrpSpPr>
        <p:grpSpPr>
          <a:xfrm rot="0">
            <a:off x="1035515" y="204445"/>
            <a:ext cx="16349422" cy="2475449"/>
            <a:chOff x="0" y="0"/>
            <a:chExt cx="21799229" cy="3300599"/>
          </a:xfrm>
        </p:grpSpPr>
        <p:sp>
          <p:nvSpPr>
            <p:cNvPr name="TextBox 5" id="5"/>
            <p:cNvSpPr txBox="true"/>
            <p:nvPr/>
          </p:nvSpPr>
          <p:spPr>
            <a:xfrm rot="0">
              <a:off x="0" y="171450"/>
              <a:ext cx="21799229" cy="2444750"/>
            </a:xfrm>
            <a:prstGeom prst="rect">
              <a:avLst/>
            </a:prstGeom>
          </p:spPr>
          <p:txBody>
            <a:bodyPr anchor="t" rtlCol="false" tIns="0" lIns="0" bIns="0" rIns="0">
              <a:spAutoFit/>
            </a:bodyPr>
            <a:lstStyle/>
            <a:p>
              <a:pPr algn="ctr">
                <a:lnSpc>
                  <a:spcPts val="6839"/>
                </a:lnSpc>
              </a:pPr>
              <a:r>
                <a:rPr lang="en-US" sz="7200" spc="-359">
                  <a:solidFill>
                    <a:srgbClr val="000000"/>
                  </a:solidFill>
                  <a:latin typeface="League Spartan"/>
                </a:rPr>
                <a:t>Less Incentive for Domestic Producers to Improve</a:t>
              </a:r>
            </a:p>
          </p:txBody>
        </p:sp>
        <p:sp>
          <p:nvSpPr>
            <p:cNvPr name="TextBox 6" id="6"/>
            <p:cNvSpPr txBox="true"/>
            <p:nvPr/>
          </p:nvSpPr>
          <p:spPr>
            <a:xfrm rot="0">
              <a:off x="0" y="2812919"/>
              <a:ext cx="21799229" cy="487680"/>
            </a:xfrm>
            <a:prstGeom prst="rect">
              <a:avLst/>
            </a:prstGeom>
          </p:spPr>
          <p:txBody>
            <a:bodyPr anchor="t" rtlCol="false" tIns="0" lIns="0" bIns="0" rIns="0">
              <a:spAutoFit/>
            </a:bodyPr>
            <a:lstStyle/>
            <a:p>
              <a:pPr algn="l">
                <a:lnSpc>
                  <a:spcPts val="3022"/>
                </a:lnSpc>
              </a:pPr>
            </a:p>
          </p:txBody>
        </p:sp>
      </p:grpSp>
      <p:sp>
        <p:nvSpPr>
          <p:cNvPr name="TextBox 7" id="7"/>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Bananaomics</a:t>
            </a:r>
          </a:p>
        </p:txBody>
      </p:sp>
    </p:spTree>
  </p:cSld>
  <p:clrMapOvr>
    <a:masterClrMapping/>
  </p:clrMapOvr>
</p:sld>
</file>

<file path=ppt/slides/slide21.xml><?xml version="1.0" encoding="utf-8"?>
<p:sld xmlns:p="http://schemas.openxmlformats.org/presentationml/2006/main" xmlns:a="http://schemas.openxmlformats.org/drawingml/2006/main" xmlns:r="http://schemas.openxmlformats.org/officeDocument/2006/relationships">
  <p:cSld>
    <p:bg>
      <p:bgPr>
        <a:solidFill>
          <a:srgbClr val="F7F7F7"/>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7057916" y="5993130"/>
            <a:ext cx="4172167" cy="4114800"/>
          </a:xfrm>
          <a:prstGeom prst="rect">
            <a:avLst/>
          </a:prstGeom>
        </p:spPr>
      </p:pic>
      <p:sp>
        <p:nvSpPr>
          <p:cNvPr name="TextBox 3" id="3"/>
          <p:cNvSpPr txBox="true"/>
          <p:nvPr/>
        </p:nvSpPr>
        <p:spPr>
          <a:xfrm rot="0">
            <a:off x="903063" y="2498518"/>
            <a:ext cx="16481874" cy="1671256"/>
          </a:xfrm>
          <a:prstGeom prst="rect">
            <a:avLst/>
          </a:prstGeom>
        </p:spPr>
        <p:txBody>
          <a:bodyPr anchor="t" rtlCol="false" tIns="0" lIns="0" bIns="0" rIns="0">
            <a:spAutoFit/>
          </a:bodyPr>
          <a:lstStyle/>
          <a:p>
            <a:pPr algn="ctr">
              <a:lnSpc>
                <a:spcPts val="4360"/>
              </a:lnSpc>
            </a:pPr>
            <a:r>
              <a:rPr lang="en-US" sz="2850">
                <a:solidFill>
                  <a:srgbClr val="000000"/>
                </a:solidFill>
                <a:latin typeface="Telegraf"/>
              </a:rPr>
              <a:t>As your country's producers pay more for imported materials, domestic producers must charge higher prices to cover increased costs. This increase in price leads to a less competitive market for exports. </a:t>
            </a:r>
          </a:p>
        </p:txBody>
      </p:sp>
      <p:grpSp>
        <p:nvGrpSpPr>
          <p:cNvPr name="Group 4" id="4"/>
          <p:cNvGrpSpPr/>
          <p:nvPr/>
        </p:nvGrpSpPr>
        <p:grpSpPr>
          <a:xfrm rot="0">
            <a:off x="1035515" y="637832"/>
            <a:ext cx="16349422" cy="1608674"/>
            <a:chOff x="0" y="0"/>
            <a:chExt cx="21799229" cy="2144899"/>
          </a:xfrm>
        </p:grpSpPr>
        <p:sp>
          <p:nvSpPr>
            <p:cNvPr name="TextBox 5" id="5"/>
            <p:cNvSpPr txBox="true"/>
            <p:nvPr/>
          </p:nvSpPr>
          <p:spPr>
            <a:xfrm rot="0">
              <a:off x="0" y="171450"/>
              <a:ext cx="21799229" cy="1289050"/>
            </a:xfrm>
            <a:prstGeom prst="rect">
              <a:avLst/>
            </a:prstGeom>
          </p:spPr>
          <p:txBody>
            <a:bodyPr anchor="t" rtlCol="false" tIns="0" lIns="0" bIns="0" rIns="0">
              <a:spAutoFit/>
            </a:bodyPr>
            <a:lstStyle/>
            <a:p>
              <a:pPr algn="ctr">
                <a:lnSpc>
                  <a:spcPts val="6839"/>
                </a:lnSpc>
              </a:pPr>
              <a:r>
                <a:rPr lang="en-US" sz="7200" spc="-359">
                  <a:solidFill>
                    <a:srgbClr val="000000"/>
                  </a:solidFill>
                  <a:latin typeface="League Spartan"/>
                </a:rPr>
                <a:t>Reduced export competitiveness</a:t>
              </a:r>
            </a:p>
          </p:txBody>
        </p:sp>
        <p:sp>
          <p:nvSpPr>
            <p:cNvPr name="TextBox 6" id="6"/>
            <p:cNvSpPr txBox="true"/>
            <p:nvPr/>
          </p:nvSpPr>
          <p:spPr>
            <a:xfrm rot="0">
              <a:off x="0" y="1657219"/>
              <a:ext cx="21799229" cy="487680"/>
            </a:xfrm>
            <a:prstGeom prst="rect">
              <a:avLst/>
            </a:prstGeom>
          </p:spPr>
          <p:txBody>
            <a:bodyPr anchor="t" rtlCol="false" tIns="0" lIns="0" bIns="0" rIns="0">
              <a:spAutoFit/>
            </a:bodyPr>
            <a:lstStyle/>
            <a:p>
              <a:pPr algn="l">
                <a:lnSpc>
                  <a:spcPts val="3022"/>
                </a:lnSpc>
              </a:pPr>
            </a:p>
          </p:txBody>
        </p:sp>
      </p:grpSp>
      <p:sp>
        <p:nvSpPr>
          <p:cNvPr name="TextBox 7" id="7"/>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Bananaomics</a:t>
            </a:r>
          </a:p>
        </p:txBody>
      </p:sp>
    </p:spTree>
  </p:cSld>
  <p:clrMapOvr>
    <a:masterClrMapping/>
  </p:clrMapOvr>
</p:sld>
</file>

<file path=ppt/slides/slide2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a:hlinkClick r:id="rId4" tooltip="https://youtu.be/5ITyd1Pzek0"/>
          </p:cNvPr>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6220519" y="3086100"/>
            <a:ext cx="5846963" cy="4114800"/>
          </a:xfrm>
          <a:prstGeom prst="rect">
            <a:avLst/>
          </a:prstGeom>
        </p:spPr>
      </p:pic>
      <p:sp>
        <p:nvSpPr>
          <p:cNvPr name="TextBox 3" id="3"/>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Bananaomics</a:t>
            </a:r>
          </a:p>
        </p:txBody>
      </p:sp>
      <p:sp>
        <p:nvSpPr>
          <p:cNvPr name="TextBox 4" id="4"/>
          <p:cNvSpPr txBox="true"/>
          <p:nvPr/>
        </p:nvSpPr>
        <p:spPr>
          <a:xfrm rot="0">
            <a:off x="6251786" y="7655446"/>
            <a:ext cx="5784428" cy="1397001"/>
          </a:xfrm>
          <a:prstGeom prst="rect">
            <a:avLst/>
          </a:prstGeom>
        </p:spPr>
        <p:txBody>
          <a:bodyPr anchor="t" rtlCol="false" tIns="0" lIns="0" bIns="0" rIns="0">
            <a:spAutoFit/>
          </a:bodyPr>
          <a:lstStyle/>
          <a:p>
            <a:pPr algn="ctr">
              <a:lnSpc>
                <a:spcPts val="2799"/>
              </a:lnSpc>
            </a:pPr>
            <a:r>
              <a:rPr lang="en-US" sz="1999">
                <a:solidFill>
                  <a:srgbClr val="000000"/>
                </a:solidFill>
                <a:latin typeface="Arimo"/>
              </a:rPr>
              <a:t>How to Enrich a Country: Free Trade or Protectionism?</a:t>
            </a:r>
          </a:p>
          <a:p>
            <a:pPr algn="ctr">
              <a:lnSpc>
                <a:spcPts val="2799"/>
              </a:lnSpc>
            </a:pPr>
          </a:p>
          <a:p>
            <a:pPr algn="ctr">
              <a:lnSpc>
                <a:spcPts val="2799"/>
              </a:lnSpc>
            </a:pPr>
            <a:r>
              <a:rPr lang="en-US" sz="1999">
                <a:solidFill>
                  <a:srgbClr val="000000"/>
                </a:solidFill>
                <a:latin typeface="Arimo"/>
              </a:rPr>
              <a:t>The School of Life</a:t>
            </a:r>
          </a:p>
        </p:txBody>
      </p:sp>
    </p:spTree>
  </p:cSld>
  <p:clrMapOvr>
    <a:masterClrMapping/>
  </p:clrMapOvr>
</p:sld>
</file>

<file path=ppt/slides/slide2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6204857" y="6172200"/>
            <a:ext cx="5878286" cy="4114800"/>
          </a:xfrm>
          <a:prstGeom prst="rect">
            <a:avLst/>
          </a:prstGeom>
        </p:spPr>
      </p:pic>
      <p:grpSp>
        <p:nvGrpSpPr>
          <p:cNvPr name="Group 3" id="3"/>
          <p:cNvGrpSpPr/>
          <p:nvPr/>
        </p:nvGrpSpPr>
        <p:grpSpPr>
          <a:xfrm rot="0">
            <a:off x="1692963" y="900763"/>
            <a:ext cx="14902073" cy="4615402"/>
            <a:chOff x="0" y="0"/>
            <a:chExt cx="19869431" cy="6153869"/>
          </a:xfrm>
        </p:grpSpPr>
        <p:sp>
          <p:nvSpPr>
            <p:cNvPr name="TextBox 4" id="4"/>
            <p:cNvSpPr txBox="true"/>
            <p:nvPr/>
          </p:nvSpPr>
          <p:spPr>
            <a:xfrm rot="0">
              <a:off x="0" y="180975"/>
              <a:ext cx="19869431" cy="5288495"/>
            </a:xfrm>
            <a:prstGeom prst="rect">
              <a:avLst/>
            </a:prstGeom>
          </p:spPr>
          <p:txBody>
            <a:bodyPr anchor="t" rtlCol="false" tIns="0" lIns="0" bIns="0" rIns="0">
              <a:spAutoFit/>
            </a:bodyPr>
            <a:lstStyle/>
            <a:p>
              <a:pPr algn="ctr">
                <a:lnSpc>
                  <a:spcPts val="7600"/>
                </a:lnSpc>
              </a:pPr>
              <a:r>
                <a:rPr lang="en-US" sz="8000" spc="-400">
                  <a:solidFill>
                    <a:srgbClr val="000000"/>
                  </a:solidFill>
                  <a:latin typeface="League Spartan"/>
                </a:rPr>
                <a:t>Free Trade VS Protectionism</a:t>
              </a:r>
            </a:p>
            <a:p>
              <a:pPr algn="ctr">
                <a:lnSpc>
                  <a:spcPts val="7600"/>
                </a:lnSpc>
              </a:pPr>
            </a:p>
            <a:p>
              <a:pPr algn="ctr">
                <a:lnSpc>
                  <a:spcPts val="7600"/>
                </a:lnSpc>
              </a:pPr>
            </a:p>
            <a:p>
              <a:pPr algn="ctr">
                <a:lnSpc>
                  <a:spcPts val="7600"/>
                </a:lnSpc>
              </a:pPr>
              <a:r>
                <a:rPr lang="en-US" sz="8000" spc="-400">
                  <a:solidFill>
                    <a:srgbClr val="000000"/>
                  </a:solidFill>
                  <a:latin typeface="League Spartan"/>
                </a:rPr>
                <a:t>Socratic Seminar</a:t>
              </a:r>
            </a:p>
          </p:txBody>
        </p:sp>
        <p:sp>
          <p:nvSpPr>
            <p:cNvPr name="TextBox 5" id="5"/>
            <p:cNvSpPr txBox="true"/>
            <p:nvPr/>
          </p:nvSpPr>
          <p:spPr>
            <a:xfrm rot="0">
              <a:off x="0" y="5666189"/>
              <a:ext cx="19869431" cy="487680"/>
            </a:xfrm>
            <a:prstGeom prst="rect">
              <a:avLst/>
            </a:prstGeom>
          </p:spPr>
          <p:txBody>
            <a:bodyPr anchor="t" rtlCol="false" tIns="0" lIns="0" bIns="0" rIns="0">
              <a:spAutoFit/>
            </a:bodyPr>
            <a:lstStyle/>
            <a:p>
              <a:pPr algn="ctr">
                <a:lnSpc>
                  <a:spcPts val="3022"/>
                </a:lnSpc>
              </a:pPr>
            </a:p>
          </p:txBody>
        </p:sp>
      </p:grpSp>
      <p:sp>
        <p:nvSpPr>
          <p:cNvPr name="TextBox 6" id="6"/>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Bananaomics</a:t>
            </a:r>
          </a:p>
        </p:txBody>
      </p:sp>
    </p:spTree>
  </p:cSld>
  <p:clrMapOvr>
    <a:masterClrMapping/>
  </p:clrMapOvr>
</p:sld>
</file>

<file path=ppt/slides/slide2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a:hlinkClick r:id="rId3" tooltip="https://docs.google.com/document/d/1R61ahqDIr8T4nC2JU7rTabX4GFexXrNO9xpYt89pUdo/edit?usp=sharing"/>
          </p:cNvPr>
          <p:cNvPicPr>
            <a:picLocks noChangeAspect="true"/>
          </p:cNvPicPr>
          <p:nvPr/>
        </p:nvPicPr>
        <p:blipFill>
          <a:blip r:embed="rId2"/>
          <a:srcRect l="0" t="0" r="0" b="0"/>
          <a:stretch>
            <a:fillRect/>
          </a:stretch>
        </p:blipFill>
        <p:spPr>
          <a:xfrm flipH="false" flipV="false" rot="0">
            <a:off x="3991554" y="6485845"/>
            <a:ext cx="10304891" cy="2936894"/>
          </a:xfrm>
          <a:prstGeom prst="rect">
            <a:avLst/>
          </a:prstGeom>
        </p:spPr>
      </p:pic>
      <p:pic>
        <p:nvPicPr>
          <p:cNvPr name="Picture 3" id="3"/>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0">
            <a:off x="7086600" y="1952279"/>
            <a:ext cx="4114800" cy="4114800"/>
          </a:xfrm>
          <a:prstGeom prst="rect">
            <a:avLst/>
          </a:prstGeom>
        </p:spPr>
      </p:pic>
      <p:grpSp>
        <p:nvGrpSpPr>
          <p:cNvPr name="Group 4" id="4"/>
          <p:cNvGrpSpPr/>
          <p:nvPr/>
        </p:nvGrpSpPr>
        <p:grpSpPr>
          <a:xfrm rot="0">
            <a:off x="1692963" y="222953"/>
            <a:ext cx="14902073" cy="1729326"/>
            <a:chOff x="0" y="0"/>
            <a:chExt cx="19869431" cy="2305768"/>
          </a:xfrm>
        </p:grpSpPr>
        <p:sp>
          <p:nvSpPr>
            <p:cNvPr name="TextBox 5" id="5"/>
            <p:cNvSpPr txBox="true"/>
            <p:nvPr/>
          </p:nvSpPr>
          <p:spPr>
            <a:xfrm rot="0">
              <a:off x="0" y="180975"/>
              <a:ext cx="19869431" cy="1440394"/>
            </a:xfrm>
            <a:prstGeom prst="rect">
              <a:avLst/>
            </a:prstGeom>
          </p:spPr>
          <p:txBody>
            <a:bodyPr anchor="t" rtlCol="false" tIns="0" lIns="0" bIns="0" rIns="0">
              <a:spAutoFit/>
            </a:bodyPr>
            <a:lstStyle/>
            <a:p>
              <a:pPr algn="ctr">
                <a:lnSpc>
                  <a:spcPts val="7600"/>
                </a:lnSpc>
              </a:pPr>
              <a:r>
                <a:rPr lang="en-US" sz="8000" spc="-400">
                  <a:solidFill>
                    <a:srgbClr val="000000"/>
                  </a:solidFill>
                  <a:latin typeface="League Spartan"/>
                </a:rPr>
                <a:t>Free Trade VS Protectionism</a:t>
              </a:r>
            </a:p>
          </p:txBody>
        </p:sp>
        <p:sp>
          <p:nvSpPr>
            <p:cNvPr name="TextBox 6" id="6"/>
            <p:cNvSpPr txBox="true"/>
            <p:nvPr/>
          </p:nvSpPr>
          <p:spPr>
            <a:xfrm rot="0">
              <a:off x="0" y="1818088"/>
              <a:ext cx="19869431" cy="487680"/>
            </a:xfrm>
            <a:prstGeom prst="rect">
              <a:avLst/>
            </a:prstGeom>
          </p:spPr>
          <p:txBody>
            <a:bodyPr anchor="t" rtlCol="false" tIns="0" lIns="0" bIns="0" rIns="0">
              <a:spAutoFit/>
            </a:bodyPr>
            <a:lstStyle/>
            <a:p>
              <a:pPr algn="ctr">
                <a:lnSpc>
                  <a:spcPts val="3022"/>
                </a:lnSpc>
              </a:pPr>
            </a:p>
          </p:txBody>
        </p:sp>
      </p:grpSp>
      <p:sp>
        <p:nvSpPr>
          <p:cNvPr name="TextBox 7" id="7"/>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Bananaomics</a:t>
            </a:r>
          </a:p>
        </p:txBody>
      </p:sp>
    </p:spTree>
  </p:cSld>
  <p:clrMapOvr>
    <a:masterClrMapping/>
  </p:clrMapOvr>
</p:sld>
</file>

<file path=ppt/slides/slide25.xml><?xml version="1.0" encoding="utf-8"?>
<p:sld xmlns:p="http://schemas.openxmlformats.org/presentationml/2006/main" xmlns:a="http://schemas.openxmlformats.org/drawingml/2006/main" xmlns:r="http://schemas.openxmlformats.org/officeDocument/2006/relationships">
  <p:cSld>
    <p:bg>
      <p:bgPr>
        <a:solidFill>
          <a:srgbClr val="397DC9"/>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6868450" y="6311160"/>
            <a:ext cx="5477271" cy="4114800"/>
          </a:xfrm>
          <a:prstGeom prst="rect">
            <a:avLst/>
          </a:prstGeom>
        </p:spPr>
      </p:pic>
      <p:grpSp>
        <p:nvGrpSpPr>
          <p:cNvPr name="Group 3" id="3"/>
          <p:cNvGrpSpPr/>
          <p:nvPr/>
        </p:nvGrpSpPr>
        <p:grpSpPr>
          <a:xfrm rot="0">
            <a:off x="1028700" y="2642303"/>
            <a:ext cx="16349422" cy="2186524"/>
            <a:chOff x="0" y="0"/>
            <a:chExt cx="21799229" cy="2915365"/>
          </a:xfrm>
        </p:grpSpPr>
        <p:sp>
          <p:nvSpPr>
            <p:cNvPr name="TextBox 4" id="4"/>
            <p:cNvSpPr txBox="true"/>
            <p:nvPr/>
          </p:nvSpPr>
          <p:spPr>
            <a:xfrm rot="0">
              <a:off x="0" y="257175"/>
              <a:ext cx="21799229" cy="1973791"/>
            </a:xfrm>
            <a:prstGeom prst="rect">
              <a:avLst/>
            </a:prstGeom>
          </p:spPr>
          <p:txBody>
            <a:bodyPr anchor="t" rtlCol="false" tIns="0" lIns="0" bIns="0" rIns="0">
              <a:spAutoFit/>
            </a:bodyPr>
            <a:lstStyle/>
            <a:p>
              <a:pPr algn="ctr">
                <a:lnSpc>
                  <a:spcPts val="10449"/>
                </a:lnSpc>
              </a:pPr>
              <a:r>
                <a:rPr lang="en-US" sz="10999" spc="-549">
                  <a:solidFill>
                    <a:srgbClr val="FFFFFF"/>
                  </a:solidFill>
                  <a:latin typeface="League Spartan"/>
                </a:rPr>
                <a:t>Practice Question</a:t>
              </a:r>
            </a:p>
          </p:txBody>
        </p:sp>
        <p:sp>
          <p:nvSpPr>
            <p:cNvPr name="TextBox 5" id="5"/>
            <p:cNvSpPr txBox="true"/>
            <p:nvPr/>
          </p:nvSpPr>
          <p:spPr>
            <a:xfrm rot="0">
              <a:off x="0" y="2427685"/>
              <a:ext cx="21799229" cy="487680"/>
            </a:xfrm>
            <a:prstGeom prst="rect">
              <a:avLst/>
            </a:prstGeom>
          </p:spPr>
          <p:txBody>
            <a:bodyPr anchor="t" rtlCol="false" tIns="0" lIns="0" bIns="0" rIns="0">
              <a:spAutoFit/>
            </a:bodyPr>
            <a:lstStyle/>
            <a:p>
              <a:pPr algn="l">
                <a:lnSpc>
                  <a:spcPts val="3022"/>
                </a:lnSpc>
              </a:pPr>
            </a:p>
          </p:txBody>
        </p:sp>
      </p:grpSp>
      <p:sp>
        <p:nvSpPr>
          <p:cNvPr name="TextBox 6" id="6"/>
          <p:cNvSpPr txBox="true"/>
          <p:nvPr/>
        </p:nvSpPr>
        <p:spPr>
          <a:xfrm rot="0">
            <a:off x="-1863514" y="9970597"/>
            <a:ext cx="5784428" cy="217170"/>
          </a:xfrm>
          <a:prstGeom prst="rect">
            <a:avLst/>
          </a:prstGeom>
        </p:spPr>
        <p:txBody>
          <a:bodyPr anchor="t" rtlCol="false" tIns="0" lIns="0" bIns="0" rIns="0">
            <a:spAutoFit/>
          </a:bodyPr>
          <a:lstStyle/>
          <a:p>
            <a:pPr algn="ctr">
              <a:lnSpc>
                <a:spcPts val="1679"/>
              </a:lnSpc>
            </a:pPr>
            <a:r>
              <a:rPr lang="en-US" sz="1200">
                <a:solidFill>
                  <a:srgbClr val="FFFFFF"/>
                </a:solidFill>
                <a:latin typeface="Arimo"/>
              </a:rPr>
              <a:t>Copyright Bananaomics</a:t>
            </a:r>
          </a:p>
        </p:txBody>
      </p:sp>
    </p:spTree>
  </p:cSld>
  <p:clrMapOvr>
    <a:masterClrMapping/>
  </p:clrMapOvr>
</p:sld>
</file>

<file path=ppt/slides/slide26.xml><?xml version="1.0" encoding="utf-8"?>
<p:sld xmlns:p="http://schemas.openxmlformats.org/presentationml/2006/main" xmlns:a="http://schemas.openxmlformats.org/drawingml/2006/main" xmlns:r="http://schemas.openxmlformats.org/officeDocument/2006/relationships">
  <p:cSld>
    <p:bg>
      <p:bgPr>
        <a:solidFill>
          <a:srgbClr val="397DC9"/>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3145965" y="6739490"/>
            <a:ext cx="1771569" cy="3034808"/>
          </a:xfrm>
          <a:prstGeom prst="rect">
            <a:avLst/>
          </a:prstGeom>
        </p:spPr>
      </p:pic>
      <p:pic>
        <p:nvPicPr>
          <p:cNvPr name="Picture 3" id="3"/>
          <p:cNvPicPr>
            <a:picLocks noChangeAspect="true"/>
          </p:cNvPicPr>
          <p:nvPr/>
        </p:nvPicPr>
        <p:blipFill>
          <a:blip r:embed="rId4"/>
          <a:srcRect l="0" t="0" r="7357" b="0"/>
          <a:stretch>
            <a:fillRect/>
          </a:stretch>
        </p:blipFill>
        <p:spPr>
          <a:xfrm flipH="false" flipV="false" rot="0">
            <a:off x="0" y="2408715"/>
            <a:ext cx="9039322" cy="3342733"/>
          </a:xfrm>
          <a:prstGeom prst="rect">
            <a:avLst/>
          </a:prstGeom>
        </p:spPr>
      </p:pic>
      <p:pic>
        <p:nvPicPr>
          <p:cNvPr name="Picture 4" id="4"/>
          <p:cNvPicPr>
            <a:picLocks noChangeAspect="true"/>
          </p:cNvPicPr>
          <p:nvPr/>
        </p:nvPicPr>
        <p:blipFill>
          <a:blip r:embed="rId5"/>
          <a:srcRect l="0" t="0" r="0" b="0"/>
          <a:stretch>
            <a:fillRect/>
          </a:stretch>
        </p:blipFill>
        <p:spPr>
          <a:xfrm flipH="false" flipV="false" rot="0">
            <a:off x="8759460" y="170529"/>
            <a:ext cx="9364827" cy="10017238"/>
          </a:xfrm>
          <a:prstGeom prst="rect">
            <a:avLst/>
          </a:prstGeom>
        </p:spPr>
      </p:pic>
      <p:pic>
        <p:nvPicPr>
          <p:cNvPr name="Picture 5" id="5"/>
          <p:cNvPicPr>
            <a:picLocks noChangeAspect="true"/>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0" t="0" r="0" b="0"/>
          <a:stretch>
            <a:fillRect/>
          </a:stretch>
        </p:blipFill>
        <p:spPr>
          <a:xfrm flipH="false" flipV="false" rot="0">
            <a:off x="1028700" y="2820209"/>
            <a:ext cx="7315200" cy="478813"/>
          </a:xfrm>
          <a:prstGeom prst="rect">
            <a:avLst/>
          </a:prstGeom>
        </p:spPr>
      </p:pic>
      <p:grpSp>
        <p:nvGrpSpPr>
          <p:cNvPr name="Group 6" id="6"/>
          <p:cNvGrpSpPr/>
          <p:nvPr/>
        </p:nvGrpSpPr>
        <p:grpSpPr>
          <a:xfrm rot="0">
            <a:off x="0" y="529241"/>
            <a:ext cx="8063500" cy="1488024"/>
            <a:chOff x="0" y="0"/>
            <a:chExt cx="10751333" cy="1984032"/>
          </a:xfrm>
        </p:grpSpPr>
        <p:sp>
          <p:nvSpPr>
            <p:cNvPr name="TextBox 7" id="7"/>
            <p:cNvSpPr txBox="true"/>
            <p:nvPr/>
          </p:nvSpPr>
          <p:spPr>
            <a:xfrm rot="0">
              <a:off x="0" y="152400"/>
              <a:ext cx="10751333" cy="1147233"/>
            </a:xfrm>
            <a:prstGeom prst="rect">
              <a:avLst/>
            </a:prstGeom>
          </p:spPr>
          <p:txBody>
            <a:bodyPr anchor="t" rtlCol="false" tIns="0" lIns="0" bIns="0" rIns="0">
              <a:spAutoFit/>
            </a:bodyPr>
            <a:lstStyle/>
            <a:p>
              <a:pPr algn="ctr">
                <a:lnSpc>
                  <a:spcPts val="6079"/>
                </a:lnSpc>
              </a:pPr>
              <a:r>
                <a:rPr lang="en-US" sz="6399" spc="-319">
                  <a:solidFill>
                    <a:srgbClr val="FFFFFF"/>
                  </a:solidFill>
                  <a:latin typeface="League Spartan"/>
                </a:rPr>
                <a:t>Paper 2</a:t>
              </a:r>
            </a:p>
          </p:txBody>
        </p:sp>
        <p:sp>
          <p:nvSpPr>
            <p:cNvPr name="TextBox 8" id="8"/>
            <p:cNvSpPr txBox="true"/>
            <p:nvPr/>
          </p:nvSpPr>
          <p:spPr>
            <a:xfrm rot="0">
              <a:off x="0" y="1496352"/>
              <a:ext cx="10751333" cy="487680"/>
            </a:xfrm>
            <a:prstGeom prst="rect">
              <a:avLst/>
            </a:prstGeom>
          </p:spPr>
          <p:txBody>
            <a:bodyPr anchor="t" rtlCol="false" tIns="0" lIns="0" bIns="0" rIns="0">
              <a:spAutoFit/>
            </a:bodyPr>
            <a:lstStyle/>
            <a:p>
              <a:pPr algn="l">
                <a:lnSpc>
                  <a:spcPts val="3022"/>
                </a:lnSpc>
              </a:pPr>
            </a:p>
          </p:txBody>
        </p:sp>
      </p:grpSp>
      <p:sp>
        <p:nvSpPr>
          <p:cNvPr name="TextBox 9" id="9"/>
          <p:cNvSpPr txBox="true"/>
          <p:nvPr/>
        </p:nvSpPr>
        <p:spPr>
          <a:xfrm rot="0">
            <a:off x="-1863514" y="9970597"/>
            <a:ext cx="5784428" cy="217170"/>
          </a:xfrm>
          <a:prstGeom prst="rect">
            <a:avLst/>
          </a:prstGeom>
        </p:spPr>
        <p:txBody>
          <a:bodyPr anchor="t" rtlCol="false" tIns="0" lIns="0" bIns="0" rIns="0">
            <a:spAutoFit/>
          </a:bodyPr>
          <a:lstStyle/>
          <a:p>
            <a:pPr algn="ctr">
              <a:lnSpc>
                <a:spcPts val="1679"/>
              </a:lnSpc>
            </a:pPr>
            <a:r>
              <a:rPr lang="en-US" sz="1200">
                <a:solidFill>
                  <a:srgbClr val="FFFFFF"/>
                </a:solidFill>
                <a:latin typeface="Arimo"/>
              </a:rPr>
              <a:t>Copyright Bananaomics</a:t>
            </a:r>
          </a:p>
        </p:txBody>
      </p:sp>
    </p:spTree>
  </p:cSld>
  <p:clrMapOvr>
    <a:masterClrMapping/>
  </p:clrMapOvr>
</p:sld>
</file>

<file path=ppt/slides/slide27.xml><?xml version="1.0" encoding="utf-8"?>
<p:sld xmlns:p="http://schemas.openxmlformats.org/presentationml/2006/main" xmlns:a="http://schemas.openxmlformats.org/drawingml/2006/main" xmlns:r="http://schemas.openxmlformats.org/officeDocument/2006/relationships">
  <p:cSld>
    <p:bg>
      <p:bgPr>
        <a:solidFill>
          <a:srgbClr val="397DC9"/>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0" t="9" r="0" b="9"/>
          <a:stretch>
            <a:fillRect/>
          </a:stretch>
        </p:blipFill>
        <p:spPr>
          <a:xfrm flipH="false" flipV="false" rot="0">
            <a:off x="102279" y="1989058"/>
            <a:ext cx="9144060" cy="3154442"/>
          </a:xfrm>
          <a:prstGeom prst="rect">
            <a:avLst/>
          </a:prstGeom>
        </p:spPr>
      </p:pic>
      <p:pic>
        <p:nvPicPr>
          <p:cNvPr name="Picture 3" id="3"/>
          <p:cNvPicPr>
            <a:picLocks noChangeAspect="true"/>
          </p:cNvPicPr>
          <p:nvPr/>
        </p:nvPicPr>
        <p:blipFill>
          <a:blip r:embed="rId3"/>
          <a:srcRect l="0" t="108" r="0" b="108"/>
          <a:stretch>
            <a:fillRect/>
          </a:stretch>
        </p:blipFill>
        <p:spPr>
          <a:xfrm flipH="false" flipV="false" rot="0">
            <a:off x="10416576" y="94881"/>
            <a:ext cx="7592716" cy="10097238"/>
          </a:xfrm>
          <a:prstGeom prst="rect">
            <a:avLst/>
          </a:prstGeom>
        </p:spPr>
      </p:pic>
      <p:grpSp>
        <p:nvGrpSpPr>
          <p:cNvPr name="Group 4" id="4"/>
          <p:cNvGrpSpPr/>
          <p:nvPr/>
        </p:nvGrpSpPr>
        <p:grpSpPr>
          <a:xfrm rot="0">
            <a:off x="-2397875" y="189762"/>
            <a:ext cx="16349422" cy="1116549"/>
            <a:chOff x="0" y="0"/>
            <a:chExt cx="21799229" cy="1488732"/>
          </a:xfrm>
        </p:grpSpPr>
        <p:sp>
          <p:nvSpPr>
            <p:cNvPr name="TextBox 5" id="5"/>
            <p:cNvSpPr txBox="true"/>
            <p:nvPr/>
          </p:nvSpPr>
          <p:spPr>
            <a:xfrm rot="0">
              <a:off x="0" y="95250"/>
              <a:ext cx="21799229" cy="709083"/>
            </a:xfrm>
            <a:prstGeom prst="rect">
              <a:avLst/>
            </a:prstGeom>
          </p:spPr>
          <p:txBody>
            <a:bodyPr anchor="t" rtlCol="false" tIns="0" lIns="0" bIns="0" rIns="0">
              <a:spAutoFit/>
            </a:bodyPr>
            <a:lstStyle/>
            <a:p>
              <a:pPr algn="ctr">
                <a:lnSpc>
                  <a:spcPts val="3799"/>
                </a:lnSpc>
              </a:pPr>
              <a:r>
                <a:rPr lang="en-US" sz="3999" spc="-199">
                  <a:solidFill>
                    <a:srgbClr val="FFFFFF"/>
                  </a:solidFill>
                  <a:latin typeface="League Spartan"/>
                </a:rPr>
                <a:t>Mark Scheme</a:t>
              </a:r>
            </a:p>
          </p:txBody>
        </p:sp>
        <p:sp>
          <p:nvSpPr>
            <p:cNvPr name="TextBox 6" id="6"/>
            <p:cNvSpPr txBox="true"/>
            <p:nvPr/>
          </p:nvSpPr>
          <p:spPr>
            <a:xfrm rot="0">
              <a:off x="0" y="1001052"/>
              <a:ext cx="21799229" cy="487680"/>
            </a:xfrm>
            <a:prstGeom prst="rect">
              <a:avLst/>
            </a:prstGeom>
          </p:spPr>
          <p:txBody>
            <a:bodyPr anchor="t" rtlCol="false" tIns="0" lIns="0" bIns="0" rIns="0">
              <a:spAutoFit/>
            </a:bodyPr>
            <a:lstStyle/>
            <a:p>
              <a:pPr algn="l">
                <a:lnSpc>
                  <a:spcPts val="3022"/>
                </a:lnSpc>
              </a:pPr>
            </a:p>
          </p:txBody>
        </p:sp>
      </p:grpSp>
      <p:sp>
        <p:nvSpPr>
          <p:cNvPr name="TextBox 7" id="7"/>
          <p:cNvSpPr txBox="true"/>
          <p:nvPr/>
        </p:nvSpPr>
        <p:spPr>
          <a:xfrm rot="0">
            <a:off x="-1863514" y="9970597"/>
            <a:ext cx="5784428" cy="217170"/>
          </a:xfrm>
          <a:prstGeom prst="rect">
            <a:avLst/>
          </a:prstGeom>
        </p:spPr>
        <p:txBody>
          <a:bodyPr anchor="t" rtlCol="false" tIns="0" lIns="0" bIns="0" rIns="0">
            <a:spAutoFit/>
          </a:bodyPr>
          <a:lstStyle/>
          <a:p>
            <a:pPr algn="ctr">
              <a:lnSpc>
                <a:spcPts val="1679"/>
              </a:lnSpc>
            </a:pPr>
            <a:r>
              <a:rPr lang="en-US" sz="1200">
                <a:solidFill>
                  <a:srgbClr val="FFFFFF"/>
                </a:solidFill>
                <a:latin typeface="Arimo"/>
              </a:rPr>
              <a:t>Copyright Bananaomics</a:t>
            </a:r>
          </a:p>
        </p:txBody>
      </p:sp>
    </p:spTree>
  </p:cSld>
  <p:clrMapOvr>
    <a:masterClrMapping/>
  </p:clrMapOvr>
</p:sld>
</file>

<file path=ppt/slides/slide28.xml><?xml version="1.0" encoding="utf-8"?>
<p:sld xmlns:p="http://schemas.openxmlformats.org/presentationml/2006/main" xmlns:a="http://schemas.openxmlformats.org/drawingml/2006/main" xmlns:r="http://schemas.openxmlformats.org/officeDocument/2006/relationships">
  <p:cSld>
    <p:bg>
      <p:bgPr>
        <a:solidFill>
          <a:srgbClr val="397DC9"/>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0" t="0" r="0" b="0"/>
          <a:stretch>
            <a:fillRect/>
          </a:stretch>
        </p:blipFill>
        <p:spPr>
          <a:xfrm flipH="false" flipV="false" rot="0">
            <a:off x="4639724" y="43744"/>
            <a:ext cx="9008552" cy="10199513"/>
          </a:xfrm>
          <a:prstGeom prst="rect">
            <a:avLst/>
          </a:prstGeom>
        </p:spPr>
      </p:pic>
      <p:sp>
        <p:nvSpPr>
          <p:cNvPr name="TextBox 3" id="3"/>
          <p:cNvSpPr txBox="true"/>
          <p:nvPr/>
        </p:nvSpPr>
        <p:spPr>
          <a:xfrm rot="0">
            <a:off x="-1863514" y="9970597"/>
            <a:ext cx="5784428" cy="217170"/>
          </a:xfrm>
          <a:prstGeom prst="rect">
            <a:avLst/>
          </a:prstGeom>
        </p:spPr>
        <p:txBody>
          <a:bodyPr anchor="t" rtlCol="false" tIns="0" lIns="0" bIns="0" rIns="0">
            <a:spAutoFit/>
          </a:bodyPr>
          <a:lstStyle/>
          <a:p>
            <a:pPr algn="ctr">
              <a:lnSpc>
                <a:spcPts val="1679"/>
              </a:lnSpc>
            </a:pPr>
            <a:r>
              <a:rPr lang="en-US" sz="1200">
                <a:solidFill>
                  <a:srgbClr val="FFFFFF"/>
                </a:solidFill>
                <a:latin typeface="Arimo"/>
              </a:rPr>
              <a:t>Copyright Bananaomics</a:t>
            </a:r>
          </a:p>
        </p:txBody>
      </p:sp>
    </p:spTree>
  </p:cSld>
  <p:clrMapOvr>
    <a:masterClrMapping/>
  </p:clrMapOvr>
</p:sld>
</file>

<file path=ppt/slides/slide29.xml><?xml version="1.0" encoding="utf-8"?>
<p:sld xmlns:p="http://schemas.openxmlformats.org/presentationml/2006/main" xmlns:a="http://schemas.openxmlformats.org/drawingml/2006/main" xmlns:r="http://schemas.openxmlformats.org/officeDocument/2006/relationships">
  <p:cSld>
    <p:bg>
      <p:bgPr>
        <a:solidFill>
          <a:srgbClr val="397DC9"/>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0" t="0" r="0" b="0"/>
          <a:stretch>
            <a:fillRect/>
          </a:stretch>
        </p:blipFill>
        <p:spPr>
          <a:xfrm flipH="false" flipV="false" rot="0">
            <a:off x="186322" y="119030"/>
            <a:ext cx="10411510" cy="1084929"/>
          </a:xfrm>
          <a:prstGeom prst="rect">
            <a:avLst/>
          </a:prstGeom>
        </p:spPr>
      </p:pic>
      <p:pic>
        <p:nvPicPr>
          <p:cNvPr name="Picture 3" id="3"/>
          <p:cNvPicPr>
            <a:picLocks noChangeAspect="true"/>
          </p:cNvPicPr>
          <p:nvPr/>
        </p:nvPicPr>
        <p:blipFill>
          <a:blip r:embed="rId3"/>
          <a:srcRect l="0" t="0" r="0" b="0"/>
          <a:stretch>
            <a:fillRect/>
          </a:stretch>
        </p:blipFill>
        <p:spPr>
          <a:xfrm flipH="false" flipV="false" rot="0">
            <a:off x="186322" y="1203959"/>
            <a:ext cx="8957678" cy="7685280"/>
          </a:xfrm>
          <a:prstGeom prst="rect">
            <a:avLst/>
          </a:prstGeom>
        </p:spPr>
      </p:pic>
      <p:pic>
        <p:nvPicPr>
          <p:cNvPr name="Picture 4" id="4"/>
          <p:cNvPicPr>
            <a:picLocks noChangeAspect="true"/>
          </p:cNvPicPr>
          <p:nvPr/>
        </p:nvPicPr>
        <p:blipFill>
          <a:blip r:embed="rId4"/>
          <a:srcRect l="0" t="0" r="0" b="0"/>
          <a:stretch>
            <a:fillRect/>
          </a:stretch>
        </p:blipFill>
        <p:spPr>
          <a:xfrm flipH="false" flipV="false" rot="0">
            <a:off x="186322" y="8889239"/>
            <a:ext cx="6044396" cy="911216"/>
          </a:xfrm>
          <a:prstGeom prst="rect">
            <a:avLst/>
          </a:prstGeom>
        </p:spPr>
      </p:pic>
      <p:pic>
        <p:nvPicPr>
          <p:cNvPr name="Picture 5" id="5"/>
          <p:cNvPicPr>
            <a:picLocks noChangeAspect="true"/>
          </p:cNvPicPr>
          <p:nvPr/>
        </p:nvPicPr>
        <p:blipFill>
          <a:blip r:embed="rId5"/>
          <a:srcRect l="0" t="0" r="0" b="0"/>
          <a:stretch>
            <a:fillRect/>
          </a:stretch>
        </p:blipFill>
        <p:spPr>
          <a:xfrm flipH="false" flipV="false" rot="0">
            <a:off x="9293489" y="1594301"/>
            <a:ext cx="8746430" cy="6089973"/>
          </a:xfrm>
          <a:prstGeom prst="rect">
            <a:avLst/>
          </a:prstGeom>
        </p:spPr>
      </p:pic>
      <p:pic>
        <p:nvPicPr>
          <p:cNvPr name="Picture 6" id="6"/>
          <p:cNvPicPr>
            <a:picLocks noChangeAspect="true"/>
          </p:cNvPicPr>
          <p:nvPr/>
        </p:nvPicPr>
        <p:blipFill>
          <a:blip r:embed="rId6"/>
          <a:srcRect l="0" t="0" r="0" b="0"/>
          <a:stretch>
            <a:fillRect/>
          </a:stretch>
        </p:blipFill>
        <p:spPr>
          <a:xfrm flipH="false" flipV="false" rot="0">
            <a:off x="9515731" y="7684273"/>
            <a:ext cx="8301945" cy="981593"/>
          </a:xfrm>
          <a:prstGeom prst="rect">
            <a:avLst/>
          </a:prstGeom>
        </p:spPr>
      </p:pic>
      <p:sp>
        <p:nvSpPr>
          <p:cNvPr name="TextBox 7" id="7"/>
          <p:cNvSpPr txBox="true"/>
          <p:nvPr/>
        </p:nvSpPr>
        <p:spPr>
          <a:xfrm rot="0">
            <a:off x="-1863514" y="9970597"/>
            <a:ext cx="5784428" cy="217170"/>
          </a:xfrm>
          <a:prstGeom prst="rect">
            <a:avLst/>
          </a:prstGeom>
        </p:spPr>
        <p:txBody>
          <a:bodyPr anchor="t" rtlCol="false" tIns="0" lIns="0" bIns="0" rIns="0">
            <a:spAutoFit/>
          </a:bodyPr>
          <a:lstStyle/>
          <a:p>
            <a:pPr algn="ctr">
              <a:lnSpc>
                <a:spcPts val="1679"/>
              </a:lnSpc>
            </a:pPr>
            <a:r>
              <a:rPr lang="en-US" sz="1200">
                <a:solidFill>
                  <a:srgbClr val="FFFFFF"/>
                </a:solidFill>
                <a:latin typeface="Arimo"/>
              </a:rPr>
              <a:t>Copyright Bananaomics</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F7F7F7"/>
        </a:solidFill>
      </p:bgPr>
    </p:bg>
    <p:spTree>
      <p:nvGrpSpPr>
        <p:cNvPr id="1" name=""/>
        <p:cNvGrpSpPr/>
        <p:nvPr/>
      </p:nvGrpSpPr>
      <p:grpSpPr>
        <a:xfrm>
          <a:off x="0" y="0"/>
          <a:ext cx="0" cy="0"/>
          <a:chOff x="0" y="0"/>
          <a:chExt cx="0" cy="0"/>
        </a:xfrm>
      </p:grpSpPr>
      <p:sp>
        <p:nvSpPr>
          <p:cNvPr name="TextBox 2" id="2"/>
          <p:cNvSpPr txBox="true"/>
          <p:nvPr/>
        </p:nvSpPr>
        <p:spPr>
          <a:xfrm rot="0">
            <a:off x="1938332" y="2190308"/>
            <a:ext cx="9837211" cy="8432164"/>
          </a:xfrm>
          <a:prstGeom prst="rect">
            <a:avLst/>
          </a:prstGeom>
        </p:spPr>
        <p:txBody>
          <a:bodyPr anchor="t" rtlCol="false" tIns="0" lIns="0" bIns="0" rIns="0">
            <a:spAutoFit/>
          </a:bodyPr>
          <a:lstStyle/>
          <a:p>
            <a:pPr marL="572138" indent="-286069" lvl="1">
              <a:lnSpc>
                <a:spcPts val="5618"/>
              </a:lnSpc>
              <a:buFont typeface="Arial"/>
              <a:buChar char="•"/>
            </a:pPr>
            <a:r>
              <a:rPr lang="en-US" sz="2650">
                <a:solidFill>
                  <a:srgbClr val="000000"/>
                </a:solidFill>
                <a:latin typeface="League Spartan"/>
              </a:rPr>
              <a:t>protection of infant (sunrise) industries </a:t>
            </a:r>
          </a:p>
          <a:p>
            <a:pPr marL="572138" indent="-286069" lvl="1">
              <a:lnSpc>
                <a:spcPts val="5618"/>
              </a:lnSpc>
              <a:buFont typeface="Arial"/>
              <a:buChar char="•"/>
            </a:pPr>
            <a:r>
              <a:rPr lang="en-US" sz="2650">
                <a:solidFill>
                  <a:srgbClr val="000000"/>
                </a:solidFill>
                <a:latin typeface="League Spartan"/>
              </a:rPr>
              <a:t>national security </a:t>
            </a:r>
          </a:p>
          <a:p>
            <a:pPr marL="572138" indent="-286069" lvl="1">
              <a:lnSpc>
                <a:spcPts val="5618"/>
              </a:lnSpc>
              <a:buFont typeface="Arial"/>
              <a:buChar char="•"/>
            </a:pPr>
            <a:r>
              <a:rPr lang="en-US" sz="2650">
                <a:solidFill>
                  <a:srgbClr val="000000"/>
                </a:solidFill>
                <a:latin typeface="League Spartan"/>
              </a:rPr>
              <a:t>health and safety </a:t>
            </a:r>
          </a:p>
          <a:p>
            <a:pPr marL="572138" indent="-286069" lvl="1">
              <a:lnSpc>
                <a:spcPts val="5618"/>
              </a:lnSpc>
              <a:buFont typeface="Arial"/>
              <a:buChar char="•"/>
            </a:pPr>
            <a:r>
              <a:rPr lang="en-US" sz="2650">
                <a:solidFill>
                  <a:srgbClr val="000000"/>
                </a:solidFill>
                <a:latin typeface="League Spartan"/>
              </a:rPr>
              <a:t>environmental standards </a:t>
            </a:r>
          </a:p>
          <a:p>
            <a:pPr marL="572138" indent="-286069" lvl="1">
              <a:lnSpc>
                <a:spcPts val="5618"/>
              </a:lnSpc>
              <a:buFont typeface="Arial"/>
              <a:buChar char="•"/>
            </a:pPr>
            <a:r>
              <a:rPr lang="en-US" sz="2650">
                <a:solidFill>
                  <a:srgbClr val="000000"/>
                </a:solidFill>
                <a:latin typeface="League Spartan"/>
              </a:rPr>
              <a:t>anti-dumping </a:t>
            </a:r>
          </a:p>
          <a:p>
            <a:pPr marL="572138" indent="-286069" lvl="1">
              <a:lnSpc>
                <a:spcPts val="5618"/>
              </a:lnSpc>
              <a:buFont typeface="Arial"/>
              <a:buChar char="•"/>
            </a:pPr>
            <a:r>
              <a:rPr lang="en-US" sz="2650">
                <a:solidFill>
                  <a:srgbClr val="000000"/>
                </a:solidFill>
                <a:latin typeface="League Spartan"/>
              </a:rPr>
              <a:t>unfair competition </a:t>
            </a:r>
          </a:p>
          <a:p>
            <a:pPr marL="572138" indent="-286069" lvl="1">
              <a:lnSpc>
                <a:spcPts val="5618"/>
              </a:lnSpc>
              <a:buFont typeface="Arial"/>
              <a:buChar char="•"/>
            </a:pPr>
            <a:r>
              <a:rPr lang="en-US" sz="2650">
                <a:solidFill>
                  <a:srgbClr val="000000"/>
                </a:solidFill>
                <a:latin typeface="League Spartan"/>
              </a:rPr>
              <a:t>balance of payments correction </a:t>
            </a:r>
          </a:p>
          <a:p>
            <a:pPr marL="572138" indent="-286069" lvl="1">
              <a:lnSpc>
                <a:spcPts val="5618"/>
              </a:lnSpc>
              <a:buFont typeface="Arial"/>
              <a:buChar char="•"/>
            </a:pPr>
            <a:r>
              <a:rPr lang="en-US" sz="2650">
                <a:solidFill>
                  <a:srgbClr val="000000"/>
                </a:solidFill>
                <a:latin typeface="League Spartan"/>
              </a:rPr>
              <a:t>government revenue </a:t>
            </a:r>
          </a:p>
          <a:p>
            <a:pPr marL="572138" indent="-286069" lvl="1">
              <a:lnSpc>
                <a:spcPts val="5618"/>
              </a:lnSpc>
              <a:buFont typeface="Arial"/>
              <a:buChar char="•"/>
            </a:pPr>
            <a:r>
              <a:rPr lang="en-US" sz="2650">
                <a:solidFill>
                  <a:srgbClr val="000000"/>
                </a:solidFill>
                <a:latin typeface="League Spartan"/>
              </a:rPr>
              <a:t>protection of jobs </a:t>
            </a:r>
          </a:p>
          <a:p>
            <a:pPr marL="572138" indent="-286069" lvl="1">
              <a:lnSpc>
                <a:spcPts val="5618"/>
              </a:lnSpc>
              <a:buFont typeface="Arial"/>
              <a:buChar char="•"/>
            </a:pPr>
            <a:r>
              <a:rPr lang="en-US" sz="2650">
                <a:solidFill>
                  <a:srgbClr val="000000"/>
                </a:solidFill>
                <a:latin typeface="League Spartan"/>
              </a:rPr>
              <a:t>Economically least developed country (ELDC) diversification</a:t>
            </a:r>
          </a:p>
          <a:p>
            <a:pPr>
              <a:lnSpc>
                <a:spcPts val="6042"/>
              </a:lnSpc>
            </a:pPr>
          </a:p>
        </p:txBody>
      </p:sp>
      <p:pic>
        <p:nvPicPr>
          <p:cNvPr name="Picture 3" id="3"/>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11451517" y="3116350"/>
            <a:ext cx="5471309" cy="5143031"/>
          </a:xfrm>
          <a:prstGeom prst="rect">
            <a:avLst/>
          </a:prstGeom>
        </p:spPr>
      </p:pic>
      <p:grpSp>
        <p:nvGrpSpPr>
          <p:cNvPr name="Group 4" id="4"/>
          <p:cNvGrpSpPr/>
          <p:nvPr/>
        </p:nvGrpSpPr>
        <p:grpSpPr>
          <a:xfrm rot="0">
            <a:off x="1028700" y="224363"/>
            <a:ext cx="16349422" cy="1608674"/>
            <a:chOff x="0" y="0"/>
            <a:chExt cx="21799229" cy="2144899"/>
          </a:xfrm>
        </p:grpSpPr>
        <p:sp>
          <p:nvSpPr>
            <p:cNvPr name="TextBox 5" id="5"/>
            <p:cNvSpPr txBox="true"/>
            <p:nvPr/>
          </p:nvSpPr>
          <p:spPr>
            <a:xfrm rot="0">
              <a:off x="0" y="171450"/>
              <a:ext cx="21799229" cy="1289050"/>
            </a:xfrm>
            <a:prstGeom prst="rect">
              <a:avLst/>
            </a:prstGeom>
          </p:spPr>
          <p:txBody>
            <a:bodyPr anchor="t" rtlCol="false" tIns="0" lIns="0" bIns="0" rIns="0">
              <a:spAutoFit/>
            </a:bodyPr>
            <a:lstStyle/>
            <a:p>
              <a:pPr algn="ctr">
                <a:lnSpc>
                  <a:spcPts val="6839"/>
                </a:lnSpc>
              </a:pPr>
              <a:r>
                <a:rPr lang="en-US" sz="7200" spc="-359">
                  <a:solidFill>
                    <a:srgbClr val="000000"/>
                  </a:solidFill>
                  <a:latin typeface="League Spartan"/>
                </a:rPr>
                <a:t>Arguments For Trade Protectionism</a:t>
              </a:r>
            </a:p>
          </p:txBody>
        </p:sp>
        <p:sp>
          <p:nvSpPr>
            <p:cNvPr name="TextBox 6" id="6"/>
            <p:cNvSpPr txBox="true"/>
            <p:nvPr/>
          </p:nvSpPr>
          <p:spPr>
            <a:xfrm rot="0">
              <a:off x="0" y="1657219"/>
              <a:ext cx="21799229" cy="487680"/>
            </a:xfrm>
            <a:prstGeom prst="rect">
              <a:avLst/>
            </a:prstGeom>
          </p:spPr>
          <p:txBody>
            <a:bodyPr anchor="t" rtlCol="false" tIns="0" lIns="0" bIns="0" rIns="0">
              <a:spAutoFit/>
            </a:bodyPr>
            <a:lstStyle/>
            <a:p>
              <a:pPr algn="l">
                <a:lnSpc>
                  <a:spcPts val="3022"/>
                </a:lnSpc>
              </a:pPr>
            </a:p>
          </p:txBody>
        </p:sp>
      </p:grpSp>
      <p:sp>
        <p:nvSpPr>
          <p:cNvPr name="TextBox 7" id="7"/>
          <p:cNvSpPr txBox="true"/>
          <p:nvPr/>
        </p:nvSpPr>
        <p:spPr>
          <a:xfrm rot="0">
            <a:off x="-1863514" y="10088880"/>
            <a:ext cx="5784428" cy="198120"/>
          </a:xfrm>
          <a:prstGeom prst="rect">
            <a:avLst/>
          </a:prstGeom>
        </p:spPr>
        <p:txBody>
          <a:bodyPr anchor="t" rtlCol="false" tIns="0" lIns="0" bIns="0" rIns="0">
            <a:spAutoFit/>
          </a:bodyPr>
          <a:lstStyle/>
          <a:p>
            <a:pPr algn="ctr">
              <a:lnSpc>
                <a:spcPts val="1679"/>
              </a:lnSpc>
            </a:pPr>
            <a:r>
              <a:rPr lang="en-US" sz="1200">
                <a:solidFill>
                  <a:srgbClr val="000000"/>
                </a:solidFill>
                <a:latin typeface="League Spartan"/>
              </a:rPr>
              <a:t>Copyright Bananaomics</a:t>
            </a:r>
          </a:p>
        </p:txBody>
      </p:sp>
    </p:spTree>
  </p:cSld>
  <p:clrMapOvr>
    <a:masterClrMapping/>
  </p:clrMapOvr>
</p:sld>
</file>

<file path=ppt/slides/slide30.xml><?xml version="1.0" encoding="utf-8"?>
<p:sld xmlns:p="http://schemas.openxmlformats.org/presentationml/2006/main" xmlns:a="http://schemas.openxmlformats.org/drawingml/2006/main" xmlns:r="http://schemas.openxmlformats.org/officeDocument/2006/relationships">
  <p:cSld>
    <p:bg>
      <p:bgPr>
        <a:solidFill>
          <a:srgbClr val="32A566"/>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8240232" y="5481919"/>
            <a:ext cx="1807535" cy="2351265"/>
          </a:xfrm>
          <a:prstGeom prst="rect">
            <a:avLst/>
          </a:prstGeom>
        </p:spPr>
      </p:pic>
      <p:sp>
        <p:nvSpPr>
          <p:cNvPr name="TextBox 3" id="3"/>
          <p:cNvSpPr txBox="true"/>
          <p:nvPr/>
        </p:nvSpPr>
        <p:spPr>
          <a:xfrm rot="0">
            <a:off x="6008709" y="8484809"/>
            <a:ext cx="6270581" cy="1017524"/>
          </a:xfrm>
          <a:prstGeom prst="rect">
            <a:avLst/>
          </a:prstGeom>
        </p:spPr>
        <p:txBody>
          <a:bodyPr anchor="t" rtlCol="false" tIns="0" lIns="0" bIns="0" rIns="0">
            <a:spAutoFit/>
          </a:bodyPr>
          <a:lstStyle/>
          <a:p>
            <a:pPr algn="ctr">
              <a:lnSpc>
                <a:spcPts val="7384"/>
              </a:lnSpc>
              <a:spcBef>
                <a:spcPct val="0"/>
              </a:spcBef>
            </a:pPr>
            <a:r>
              <a:rPr lang="en-US" sz="8204">
                <a:solidFill>
                  <a:srgbClr val="FEE000"/>
                </a:solidFill>
                <a:latin typeface="Organic"/>
              </a:rPr>
              <a:t>BANANAOMICS</a:t>
            </a:r>
          </a:p>
        </p:txBody>
      </p:sp>
      <p:sp>
        <p:nvSpPr>
          <p:cNvPr name="TextBox 4" id="4"/>
          <p:cNvSpPr txBox="true"/>
          <p:nvPr/>
        </p:nvSpPr>
        <p:spPr>
          <a:xfrm rot="0">
            <a:off x="2459558" y="3405505"/>
            <a:ext cx="12890475" cy="2310131"/>
          </a:xfrm>
          <a:prstGeom prst="rect">
            <a:avLst/>
          </a:prstGeom>
        </p:spPr>
        <p:txBody>
          <a:bodyPr anchor="t" rtlCol="false" tIns="0" lIns="0" bIns="0" rIns="0">
            <a:spAutoFit/>
          </a:bodyPr>
          <a:lstStyle/>
          <a:p>
            <a:pPr algn="ctr">
              <a:lnSpc>
                <a:spcPts val="6019"/>
              </a:lnSpc>
            </a:pPr>
            <a:r>
              <a:rPr lang="en-US" sz="4299">
                <a:solidFill>
                  <a:srgbClr val="FFFFFF"/>
                </a:solidFill>
                <a:latin typeface="Telegraf Bold"/>
              </a:rPr>
              <a:t>Visit </a:t>
            </a:r>
            <a:r>
              <a:rPr lang="en-US" sz="4299" u="sng">
                <a:solidFill>
                  <a:srgbClr val="F8CF26"/>
                </a:solidFill>
                <a:latin typeface="Telegraf Bold"/>
              </a:rPr>
              <a:t>bananaomics.com</a:t>
            </a:r>
            <a:r>
              <a:rPr lang="en-US" sz="4299">
                <a:solidFill>
                  <a:srgbClr val="FFFFFF"/>
                </a:solidFill>
                <a:latin typeface="Telegraf"/>
              </a:rPr>
              <a:t> </a:t>
            </a:r>
            <a:r>
              <a:rPr lang="en-US" sz="4299">
                <a:solidFill>
                  <a:srgbClr val="FFFFFF"/>
                </a:solidFill>
                <a:latin typeface="Telegraf Bold"/>
              </a:rPr>
              <a:t>to purchase package deals with discount prices!</a:t>
            </a:r>
          </a:p>
          <a:p>
            <a:pPr>
              <a:lnSpc>
                <a:spcPts val="6019"/>
              </a:lnSpc>
            </a:pPr>
          </a:p>
        </p:txBody>
      </p:sp>
      <p:sp>
        <p:nvSpPr>
          <p:cNvPr name="TextBox 5" id="5"/>
          <p:cNvSpPr txBox="true"/>
          <p:nvPr/>
        </p:nvSpPr>
        <p:spPr>
          <a:xfrm rot="0">
            <a:off x="893808" y="1238250"/>
            <a:ext cx="16365492" cy="1127125"/>
          </a:xfrm>
          <a:prstGeom prst="rect">
            <a:avLst/>
          </a:prstGeom>
        </p:spPr>
        <p:txBody>
          <a:bodyPr anchor="t" rtlCol="false" tIns="0" lIns="0" bIns="0" rIns="0">
            <a:spAutoFit/>
          </a:bodyPr>
          <a:lstStyle/>
          <a:p>
            <a:pPr algn="ctr">
              <a:lnSpc>
                <a:spcPts val="8359"/>
              </a:lnSpc>
            </a:pPr>
            <a:r>
              <a:rPr lang="en-US" sz="8799" spc="-439">
                <a:solidFill>
                  <a:srgbClr val="FFFFFF"/>
                </a:solidFill>
                <a:latin typeface="League Spartan"/>
              </a:rPr>
              <a:t>Enjoying The Content?</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F7F7F7"/>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7976893" y="6082665"/>
            <a:ext cx="2334214" cy="4114800"/>
          </a:xfrm>
          <a:prstGeom prst="rect">
            <a:avLst/>
          </a:prstGeom>
        </p:spPr>
      </p:pic>
      <p:sp>
        <p:nvSpPr>
          <p:cNvPr name="TextBox 3" id="3"/>
          <p:cNvSpPr txBox="true"/>
          <p:nvPr/>
        </p:nvSpPr>
        <p:spPr>
          <a:xfrm rot="0">
            <a:off x="903063" y="2167743"/>
            <a:ext cx="16481874" cy="3328606"/>
          </a:xfrm>
          <a:prstGeom prst="rect">
            <a:avLst/>
          </a:prstGeom>
        </p:spPr>
        <p:txBody>
          <a:bodyPr anchor="t" rtlCol="false" tIns="0" lIns="0" bIns="0" rIns="0">
            <a:spAutoFit/>
          </a:bodyPr>
          <a:lstStyle/>
          <a:p>
            <a:pPr algn="ctr">
              <a:lnSpc>
                <a:spcPts val="4360"/>
              </a:lnSpc>
            </a:pPr>
            <a:r>
              <a:rPr lang="en-US" sz="2850">
                <a:solidFill>
                  <a:srgbClr val="000000"/>
                </a:solidFill>
                <a:latin typeface="Telegraf Bold"/>
              </a:rPr>
              <a:t>Infant Industry</a:t>
            </a:r>
          </a:p>
          <a:p>
            <a:pPr algn="ctr">
              <a:lnSpc>
                <a:spcPts val="4360"/>
              </a:lnSpc>
            </a:pPr>
            <a:r>
              <a:rPr lang="en-US" sz="2850">
                <a:solidFill>
                  <a:srgbClr val="000000"/>
                </a:solidFill>
                <a:latin typeface="Telegraf"/>
              </a:rPr>
              <a:t>An industry that has just entered the market and is not large enough to use economies of scale.</a:t>
            </a:r>
          </a:p>
          <a:p>
            <a:pPr algn="ctr">
              <a:lnSpc>
                <a:spcPts val="4360"/>
              </a:lnSpc>
            </a:pPr>
          </a:p>
          <a:p>
            <a:pPr algn="ctr">
              <a:lnSpc>
                <a:spcPts val="4360"/>
              </a:lnSpc>
            </a:pPr>
            <a:r>
              <a:rPr lang="en-US" sz="2850">
                <a:solidFill>
                  <a:srgbClr val="000000"/>
                </a:solidFill>
                <a:latin typeface="Telegraf"/>
              </a:rPr>
              <a:t>Due to this lack of economies of scale, infant industries have higher costs than more established firms. Governments may use administrative barriers to slow down more efficient firms with lower costs.</a:t>
            </a:r>
          </a:p>
        </p:txBody>
      </p:sp>
      <p:grpSp>
        <p:nvGrpSpPr>
          <p:cNvPr name="Group 4" id="4"/>
          <p:cNvGrpSpPr/>
          <p:nvPr/>
        </p:nvGrpSpPr>
        <p:grpSpPr>
          <a:xfrm rot="0">
            <a:off x="1028700" y="224363"/>
            <a:ext cx="16349422" cy="1608674"/>
            <a:chOff x="0" y="0"/>
            <a:chExt cx="21799229" cy="2144899"/>
          </a:xfrm>
        </p:grpSpPr>
        <p:sp>
          <p:nvSpPr>
            <p:cNvPr name="TextBox 5" id="5"/>
            <p:cNvSpPr txBox="true"/>
            <p:nvPr/>
          </p:nvSpPr>
          <p:spPr>
            <a:xfrm rot="0">
              <a:off x="0" y="171450"/>
              <a:ext cx="21799229" cy="1289050"/>
            </a:xfrm>
            <a:prstGeom prst="rect">
              <a:avLst/>
            </a:prstGeom>
          </p:spPr>
          <p:txBody>
            <a:bodyPr anchor="t" rtlCol="false" tIns="0" lIns="0" bIns="0" rIns="0">
              <a:spAutoFit/>
            </a:bodyPr>
            <a:lstStyle/>
            <a:p>
              <a:pPr algn="ctr">
                <a:lnSpc>
                  <a:spcPts val="6839"/>
                </a:lnSpc>
              </a:pPr>
              <a:r>
                <a:rPr lang="en-US" sz="7200" spc="-359">
                  <a:solidFill>
                    <a:srgbClr val="000000"/>
                  </a:solidFill>
                  <a:latin typeface="League Spartan"/>
                </a:rPr>
                <a:t>Protect Infant Industries</a:t>
              </a:r>
            </a:p>
          </p:txBody>
        </p:sp>
        <p:sp>
          <p:nvSpPr>
            <p:cNvPr name="TextBox 6" id="6"/>
            <p:cNvSpPr txBox="true"/>
            <p:nvPr/>
          </p:nvSpPr>
          <p:spPr>
            <a:xfrm rot="0">
              <a:off x="0" y="1657219"/>
              <a:ext cx="21799229" cy="487680"/>
            </a:xfrm>
            <a:prstGeom prst="rect">
              <a:avLst/>
            </a:prstGeom>
          </p:spPr>
          <p:txBody>
            <a:bodyPr anchor="t" rtlCol="false" tIns="0" lIns="0" bIns="0" rIns="0">
              <a:spAutoFit/>
            </a:bodyPr>
            <a:lstStyle/>
            <a:p>
              <a:pPr algn="l">
                <a:lnSpc>
                  <a:spcPts val="3022"/>
                </a:lnSpc>
              </a:pPr>
            </a:p>
          </p:txBody>
        </p:sp>
      </p:grpSp>
      <p:sp>
        <p:nvSpPr>
          <p:cNvPr name="TextBox 7" id="7"/>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Bananaomics</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F7F7F7"/>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7228748" y="5649609"/>
            <a:ext cx="3830505" cy="4114800"/>
          </a:xfrm>
          <a:prstGeom prst="rect">
            <a:avLst/>
          </a:prstGeom>
        </p:spPr>
      </p:pic>
      <p:sp>
        <p:nvSpPr>
          <p:cNvPr name="TextBox 3" id="3"/>
          <p:cNvSpPr txBox="true"/>
          <p:nvPr/>
        </p:nvSpPr>
        <p:spPr>
          <a:xfrm rot="0">
            <a:off x="903063" y="2167743"/>
            <a:ext cx="16481874" cy="2223706"/>
          </a:xfrm>
          <a:prstGeom prst="rect">
            <a:avLst/>
          </a:prstGeom>
        </p:spPr>
        <p:txBody>
          <a:bodyPr anchor="t" rtlCol="false" tIns="0" lIns="0" bIns="0" rIns="0">
            <a:spAutoFit/>
          </a:bodyPr>
          <a:lstStyle/>
          <a:p>
            <a:pPr algn="ctr">
              <a:lnSpc>
                <a:spcPts val="4360"/>
              </a:lnSpc>
            </a:pPr>
            <a:r>
              <a:rPr lang="en-US" sz="2850">
                <a:solidFill>
                  <a:srgbClr val="000000"/>
                </a:solidFill>
                <a:latin typeface="Telegraf"/>
              </a:rPr>
              <a:t>The government may want to produce its vital and necessary goods in its own countries. Food is typically subsidized to ensure there is enough for the population. Military equipment is also typically produced domestically.</a:t>
            </a:r>
          </a:p>
          <a:p>
            <a:pPr algn="ctr">
              <a:lnSpc>
                <a:spcPts val="4360"/>
              </a:lnSpc>
            </a:pPr>
          </a:p>
        </p:txBody>
      </p:sp>
      <p:grpSp>
        <p:nvGrpSpPr>
          <p:cNvPr name="Group 4" id="4"/>
          <p:cNvGrpSpPr/>
          <p:nvPr/>
        </p:nvGrpSpPr>
        <p:grpSpPr>
          <a:xfrm rot="0">
            <a:off x="1028700" y="224363"/>
            <a:ext cx="16349422" cy="1608674"/>
            <a:chOff x="0" y="0"/>
            <a:chExt cx="21799229" cy="2144899"/>
          </a:xfrm>
        </p:grpSpPr>
        <p:sp>
          <p:nvSpPr>
            <p:cNvPr name="TextBox 5" id="5"/>
            <p:cNvSpPr txBox="true"/>
            <p:nvPr/>
          </p:nvSpPr>
          <p:spPr>
            <a:xfrm rot="0">
              <a:off x="0" y="171450"/>
              <a:ext cx="21799229" cy="1289050"/>
            </a:xfrm>
            <a:prstGeom prst="rect">
              <a:avLst/>
            </a:prstGeom>
          </p:spPr>
          <p:txBody>
            <a:bodyPr anchor="t" rtlCol="false" tIns="0" lIns="0" bIns="0" rIns="0">
              <a:spAutoFit/>
            </a:bodyPr>
            <a:lstStyle/>
            <a:p>
              <a:pPr algn="ctr">
                <a:lnSpc>
                  <a:spcPts val="6839"/>
                </a:lnSpc>
              </a:pPr>
              <a:r>
                <a:rPr lang="en-US" sz="7200" spc="-359">
                  <a:solidFill>
                    <a:srgbClr val="000000"/>
                  </a:solidFill>
                  <a:latin typeface="League Spartan"/>
                </a:rPr>
                <a:t>National Security</a:t>
              </a:r>
            </a:p>
          </p:txBody>
        </p:sp>
        <p:sp>
          <p:nvSpPr>
            <p:cNvPr name="TextBox 6" id="6"/>
            <p:cNvSpPr txBox="true"/>
            <p:nvPr/>
          </p:nvSpPr>
          <p:spPr>
            <a:xfrm rot="0">
              <a:off x="0" y="1657219"/>
              <a:ext cx="21799229" cy="487680"/>
            </a:xfrm>
            <a:prstGeom prst="rect">
              <a:avLst/>
            </a:prstGeom>
          </p:spPr>
          <p:txBody>
            <a:bodyPr anchor="t" rtlCol="false" tIns="0" lIns="0" bIns="0" rIns="0">
              <a:spAutoFit/>
            </a:bodyPr>
            <a:lstStyle/>
            <a:p>
              <a:pPr algn="l">
                <a:lnSpc>
                  <a:spcPts val="3022"/>
                </a:lnSpc>
              </a:pPr>
            </a:p>
          </p:txBody>
        </p:sp>
      </p:grpSp>
      <p:sp>
        <p:nvSpPr>
          <p:cNvPr name="TextBox 7" id="7"/>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Bananaomics</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F7F7F7"/>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7146011" y="5583454"/>
            <a:ext cx="4114800" cy="4114800"/>
          </a:xfrm>
          <a:prstGeom prst="rect">
            <a:avLst/>
          </a:prstGeom>
        </p:spPr>
      </p:pic>
      <p:sp>
        <p:nvSpPr>
          <p:cNvPr name="TextBox 3" id="3"/>
          <p:cNvSpPr txBox="true"/>
          <p:nvPr/>
        </p:nvSpPr>
        <p:spPr>
          <a:xfrm rot="0">
            <a:off x="903063" y="2167743"/>
            <a:ext cx="16481874" cy="1118806"/>
          </a:xfrm>
          <a:prstGeom prst="rect">
            <a:avLst/>
          </a:prstGeom>
        </p:spPr>
        <p:txBody>
          <a:bodyPr anchor="t" rtlCol="false" tIns="0" lIns="0" bIns="0" rIns="0">
            <a:spAutoFit/>
          </a:bodyPr>
          <a:lstStyle/>
          <a:p>
            <a:pPr algn="ctr">
              <a:lnSpc>
                <a:spcPts val="4360"/>
              </a:lnSpc>
            </a:pPr>
            <a:r>
              <a:rPr lang="en-US" sz="2850">
                <a:solidFill>
                  <a:srgbClr val="000000"/>
                </a:solidFill>
                <a:latin typeface="Telegraf"/>
              </a:rPr>
              <a:t>A country may impose certain health and safety regulations in order to keep its citizens safe. Certain countries may not allow certain goods or ingredients for import.</a:t>
            </a:r>
          </a:p>
        </p:txBody>
      </p:sp>
      <p:grpSp>
        <p:nvGrpSpPr>
          <p:cNvPr name="Group 4" id="4"/>
          <p:cNvGrpSpPr/>
          <p:nvPr/>
        </p:nvGrpSpPr>
        <p:grpSpPr>
          <a:xfrm rot="0">
            <a:off x="1028700" y="224363"/>
            <a:ext cx="16349422" cy="1608674"/>
            <a:chOff x="0" y="0"/>
            <a:chExt cx="21799229" cy="2144899"/>
          </a:xfrm>
        </p:grpSpPr>
        <p:sp>
          <p:nvSpPr>
            <p:cNvPr name="TextBox 5" id="5"/>
            <p:cNvSpPr txBox="true"/>
            <p:nvPr/>
          </p:nvSpPr>
          <p:spPr>
            <a:xfrm rot="0">
              <a:off x="0" y="171450"/>
              <a:ext cx="21799229" cy="1289050"/>
            </a:xfrm>
            <a:prstGeom prst="rect">
              <a:avLst/>
            </a:prstGeom>
          </p:spPr>
          <p:txBody>
            <a:bodyPr anchor="t" rtlCol="false" tIns="0" lIns="0" bIns="0" rIns="0">
              <a:spAutoFit/>
            </a:bodyPr>
            <a:lstStyle/>
            <a:p>
              <a:pPr algn="ctr">
                <a:lnSpc>
                  <a:spcPts val="6839"/>
                </a:lnSpc>
              </a:pPr>
              <a:r>
                <a:rPr lang="en-US" sz="7200" spc="-359">
                  <a:solidFill>
                    <a:srgbClr val="000000"/>
                  </a:solidFill>
                  <a:latin typeface="League Spartan"/>
                </a:rPr>
                <a:t>Maintenance of Health &amp; Safety</a:t>
              </a:r>
            </a:p>
          </p:txBody>
        </p:sp>
        <p:sp>
          <p:nvSpPr>
            <p:cNvPr name="TextBox 6" id="6"/>
            <p:cNvSpPr txBox="true"/>
            <p:nvPr/>
          </p:nvSpPr>
          <p:spPr>
            <a:xfrm rot="0">
              <a:off x="0" y="1657219"/>
              <a:ext cx="21799229" cy="487680"/>
            </a:xfrm>
            <a:prstGeom prst="rect">
              <a:avLst/>
            </a:prstGeom>
          </p:spPr>
          <p:txBody>
            <a:bodyPr anchor="t" rtlCol="false" tIns="0" lIns="0" bIns="0" rIns="0">
              <a:spAutoFit/>
            </a:bodyPr>
            <a:lstStyle/>
            <a:p>
              <a:pPr algn="l">
                <a:lnSpc>
                  <a:spcPts val="3022"/>
                </a:lnSpc>
              </a:pPr>
            </a:p>
          </p:txBody>
        </p:sp>
      </p:grpSp>
      <p:sp>
        <p:nvSpPr>
          <p:cNvPr name="TextBox 7" id="7"/>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Bananaomics</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F7F7F7"/>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7274598" y="5848074"/>
            <a:ext cx="3857625" cy="4114800"/>
          </a:xfrm>
          <a:prstGeom prst="rect">
            <a:avLst/>
          </a:prstGeom>
        </p:spPr>
      </p:pic>
      <p:sp>
        <p:nvSpPr>
          <p:cNvPr name="TextBox 3" id="3"/>
          <p:cNvSpPr txBox="true"/>
          <p:nvPr/>
        </p:nvSpPr>
        <p:spPr>
          <a:xfrm rot="0">
            <a:off x="903063" y="2167743"/>
            <a:ext cx="16481874" cy="1118806"/>
          </a:xfrm>
          <a:prstGeom prst="rect">
            <a:avLst/>
          </a:prstGeom>
        </p:spPr>
        <p:txBody>
          <a:bodyPr anchor="t" rtlCol="false" tIns="0" lIns="0" bIns="0" rIns="0">
            <a:spAutoFit/>
          </a:bodyPr>
          <a:lstStyle/>
          <a:p>
            <a:pPr algn="ctr">
              <a:lnSpc>
                <a:spcPts val="4360"/>
              </a:lnSpc>
            </a:pPr>
            <a:r>
              <a:rPr lang="en-US" sz="2850">
                <a:solidFill>
                  <a:srgbClr val="000000"/>
                </a:solidFill>
                <a:latin typeface="Telegraf"/>
              </a:rPr>
              <a:t>A country may restrict importing products that are damaging to the global or domestic environment</a:t>
            </a:r>
          </a:p>
        </p:txBody>
      </p:sp>
      <p:grpSp>
        <p:nvGrpSpPr>
          <p:cNvPr name="Group 4" id="4"/>
          <p:cNvGrpSpPr/>
          <p:nvPr/>
        </p:nvGrpSpPr>
        <p:grpSpPr>
          <a:xfrm rot="0">
            <a:off x="1028700" y="224363"/>
            <a:ext cx="16349422" cy="1608674"/>
            <a:chOff x="0" y="0"/>
            <a:chExt cx="21799229" cy="2144899"/>
          </a:xfrm>
        </p:grpSpPr>
        <p:sp>
          <p:nvSpPr>
            <p:cNvPr name="TextBox 5" id="5"/>
            <p:cNvSpPr txBox="true"/>
            <p:nvPr/>
          </p:nvSpPr>
          <p:spPr>
            <a:xfrm rot="0">
              <a:off x="0" y="171450"/>
              <a:ext cx="21799229" cy="1289050"/>
            </a:xfrm>
            <a:prstGeom prst="rect">
              <a:avLst/>
            </a:prstGeom>
          </p:spPr>
          <p:txBody>
            <a:bodyPr anchor="t" rtlCol="false" tIns="0" lIns="0" bIns="0" rIns="0">
              <a:spAutoFit/>
            </a:bodyPr>
            <a:lstStyle/>
            <a:p>
              <a:pPr algn="ctr">
                <a:lnSpc>
                  <a:spcPts val="6839"/>
                </a:lnSpc>
              </a:pPr>
              <a:r>
                <a:rPr lang="en-US" sz="7200" spc="-359">
                  <a:solidFill>
                    <a:srgbClr val="000000"/>
                  </a:solidFill>
                  <a:latin typeface="League Spartan"/>
                </a:rPr>
                <a:t>Environmental Standards</a:t>
              </a:r>
            </a:p>
          </p:txBody>
        </p:sp>
        <p:sp>
          <p:nvSpPr>
            <p:cNvPr name="TextBox 6" id="6"/>
            <p:cNvSpPr txBox="true"/>
            <p:nvPr/>
          </p:nvSpPr>
          <p:spPr>
            <a:xfrm rot="0">
              <a:off x="0" y="1657219"/>
              <a:ext cx="21799229" cy="487680"/>
            </a:xfrm>
            <a:prstGeom prst="rect">
              <a:avLst/>
            </a:prstGeom>
          </p:spPr>
          <p:txBody>
            <a:bodyPr anchor="t" rtlCol="false" tIns="0" lIns="0" bIns="0" rIns="0">
              <a:spAutoFit/>
            </a:bodyPr>
            <a:lstStyle/>
            <a:p>
              <a:pPr algn="l">
                <a:lnSpc>
                  <a:spcPts val="3022"/>
                </a:lnSpc>
              </a:pPr>
            </a:p>
          </p:txBody>
        </p:sp>
      </p:grpSp>
      <p:sp>
        <p:nvSpPr>
          <p:cNvPr name="TextBox 7" id="7"/>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Bananaomics</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F7F7F7"/>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6907846" y="5798458"/>
            <a:ext cx="4591130" cy="4114800"/>
          </a:xfrm>
          <a:prstGeom prst="rect">
            <a:avLst/>
          </a:prstGeom>
        </p:spPr>
      </p:pic>
      <p:sp>
        <p:nvSpPr>
          <p:cNvPr name="TextBox 3" id="3"/>
          <p:cNvSpPr txBox="true"/>
          <p:nvPr/>
        </p:nvSpPr>
        <p:spPr>
          <a:xfrm rot="0">
            <a:off x="903063" y="2167743"/>
            <a:ext cx="16481874" cy="2776156"/>
          </a:xfrm>
          <a:prstGeom prst="rect">
            <a:avLst/>
          </a:prstGeom>
        </p:spPr>
        <p:txBody>
          <a:bodyPr anchor="t" rtlCol="false" tIns="0" lIns="0" bIns="0" rIns="0">
            <a:spAutoFit/>
          </a:bodyPr>
          <a:lstStyle/>
          <a:p>
            <a:pPr algn="ctr">
              <a:lnSpc>
                <a:spcPts val="4360"/>
              </a:lnSpc>
            </a:pPr>
            <a:r>
              <a:rPr lang="en-US" sz="2850">
                <a:solidFill>
                  <a:srgbClr val="000000"/>
                </a:solidFill>
                <a:latin typeface="Telegraf Bold"/>
              </a:rPr>
              <a:t>Dumping</a:t>
            </a:r>
          </a:p>
          <a:p>
            <a:pPr algn="ctr">
              <a:lnSpc>
                <a:spcPts val="4360"/>
              </a:lnSpc>
            </a:pPr>
            <a:r>
              <a:rPr lang="en-US" sz="2850">
                <a:solidFill>
                  <a:srgbClr val="000000"/>
                </a:solidFill>
                <a:latin typeface="Telegraf"/>
              </a:rPr>
              <a:t>The situation when foreign firms export their goods at a price below production costs. Typically, established firms will do this and take the loss in revenue to establish grounding in a new market.</a:t>
            </a:r>
          </a:p>
          <a:p>
            <a:pPr algn="ctr">
              <a:lnSpc>
                <a:spcPts val="4360"/>
              </a:lnSpc>
            </a:pPr>
          </a:p>
          <a:p>
            <a:pPr algn="ctr">
              <a:lnSpc>
                <a:spcPts val="4360"/>
              </a:lnSpc>
            </a:pPr>
            <a:r>
              <a:rPr lang="en-US" sz="2850">
                <a:solidFill>
                  <a:srgbClr val="000000"/>
                </a:solidFill>
                <a:latin typeface="Telegraf"/>
              </a:rPr>
              <a:t>Certain protectionist measures could be put in place to reduce dumping.</a:t>
            </a:r>
          </a:p>
        </p:txBody>
      </p:sp>
      <p:grpSp>
        <p:nvGrpSpPr>
          <p:cNvPr name="Group 4" id="4"/>
          <p:cNvGrpSpPr/>
          <p:nvPr/>
        </p:nvGrpSpPr>
        <p:grpSpPr>
          <a:xfrm rot="0">
            <a:off x="1028700" y="224363"/>
            <a:ext cx="16349422" cy="1608674"/>
            <a:chOff x="0" y="0"/>
            <a:chExt cx="21799229" cy="2144899"/>
          </a:xfrm>
        </p:grpSpPr>
        <p:sp>
          <p:nvSpPr>
            <p:cNvPr name="TextBox 5" id="5"/>
            <p:cNvSpPr txBox="true"/>
            <p:nvPr/>
          </p:nvSpPr>
          <p:spPr>
            <a:xfrm rot="0">
              <a:off x="0" y="171450"/>
              <a:ext cx="21799229" cy="1289050"/>
            </a:xfrm>
            <a:prstGeom prst="rect">
              <a:avLst/>
            </a:prstGeom>
          </p:spPr>
          <p:txBody>
            <a:bodyPr anchor="t" rtlCol="false" tIns="0" lIns="0" bIns="0" rIns="0">
              <a:spAutoFit/>
            </a:bodyPr>
            <a:lstStyle/>
            <a:p>
              <a:pPr algn="ctr">
                <a:lnSpc>
                  <a:spcPts val="6839"/>
                </a:lnSpc>
              </a:pPr>
              <a:r>
                <a:rPr lang="en-US" sz="7200" spc="-359">
                  <a:solidFill>
                    <a:srgbClr val="000000"/>
                  </a:solidFill>
                  <a:latin typeface="League Spartan"/>
                </a:rPr>
                <a:t>Anti-Dumping</a:t>
              </a:r>
            </a:p>
          </p:txBody>
        </p:sp>
        <p:sp>
          <p:nvSpPr>
            <p:cNvPr name="TextBox 6" id="6"/>
            <p:cNvSpPr txBox="true"/>
            <p:nvPr/>
          </p:nvSpPr>
          <p:spPr>
            <a:xfrm rot="0">
              <a:off x="0" y="1657219"/>
              <a:ext cx="21799229" cy="487680"/>
            </a:xfrm>
            <a:prstGeom prst="rect">
              <a:avLst/>
            </a:prstGeom>
          </p:spPr>
          <p:txBody>
            <a:bodyPr anchor="t" rtlCol="false" tIns="0" lIns="0" bIns="0" rIns="0">
              <a:spAutoFit/>
            </a:bodyPr>
            <a:lstStyle/>
            <a:p>
              <a:pPr algn="l">
                <a:lnSpc>
                  <a:spcPts val="3022"/>
                </a:lnSpc>
              </a:pPr>
            </a:p>
          </p:txBody>
        </p:sp>
      </p:grpSp>
      <p:sp>
        <p:nvSpPr>
          <p:cNvPr name="TextBox 7" id="7"/>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Bananaomics</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F7F7F7"/>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11370332" y="5143500"/>
            <a:ext cx="3882875" cy="4114800"/>
          </a:xfrm>
          <a:prstGeom prst="rect">
            <a:avLst/>
          </a:prstGeom>
        </p:spPr>
      </p:pic>
      <p:pic>
        <p:nvPicPr>
          <p:cNvPr name="Picture 3" id="3"/>
          <p:cNvPicPr>
            <a:picLocks noChangeAspect="true"/>
          </p:cNvPicPr>
          <p:nvPr/>
        </p:nvPicPr>
        <p:blipFill>
          <a:blip r:embed="rId4"/>
          <a:srcRect l="0" t="0" r="0" b="0"/>
          <a:stretch>
            <a:fillRect/>
          </a:stretch>
        </p:blipFill>
        <p:spPr>
          <a:xfrm flipH="false" flipV="false" rot="0">
            <a:off x="3481214" y="5143500"/>
            <a:ext cx="2846052" cy="3918833"/>
          </a:xfrm>
          <a:prstGeom prst="rect">
            <a:avLst/>
          </a:prstGeom>
        </p:spPr>
      </p:pic>
      <p:sp>
        <p:nvSpPr>
          <p:cNvPr name="TextBox 4" id="4"/>
          <p:cNvSpPr txBox="true"/>
          <p:nvPr/>
        </p:nvSpPr>
        <p:spPr>
          <a:xfrm rot="0">
            <a:off x="903063" y="2167743"/>
            <a:ext cx="16481874" cy="1118806"/>
          </a:xfrm>
          <a:prstGeom prst="rect">
            <a:avLst/>
          </a:prstGeom>
        </p:spPr>
        <p:txBody>
          <a:bodyPr anchor="t" rtlCol="false" tIns="0" lIns="0" bIns="0" rIns="0">
            <a:spAutoFit/>
          </a:bodyPr>
          <a:lstStyle/>
          <a:p>
            <a:pPr algn="ctr">
              <a:lnSpc>
                <a:spcPts val="4360"/>
              </a:lnSpc>
            </a:pPr>
            <a:r>
              <a:rPr lang="en-US" sz="2850">
                <a:solidFill>
                  <a:srgbClr val="000000"/>
                </a:solidFill>
                <a:latin typeface="Telegraf"/>
              </a:rPr>
              <a:t>Some countries value patents and intellectual copyright more than others. Certain countries may not chose to allow imports that they deem to be "unfair" or "immoral".</a:t>
            </a:r>
          </a:p>
        </p:txBody>
      </p:sp>
      <p:grpSp>
        <p:nvGrpSpPr>
          <p:cNvPr name="Group 5" id="5"/>
          <p:cNvGrpSpPr/>
          <p:nvPr/>
        </p:nvGrpSpPr>
        <p:grpSpPr>
          <a:xfrm rot="0">
            <a:off x="1028700" y="224363"/>
            <a:ext cx="16349422" cy="1608674"/>
            <a:chOff x="0" y="0"/>
            <a:chExt cx="21799229" cy="2144899"/>
          </a:xfrm>
        </p:grpSpPr>
        <p:sp>
          <p:nvSpPr>
            <p:cNvPr name="TextBox 6" id="6"/>
            <p:cNvSpPr txBox="true"/>
            <p:nvPr/>
          </p:nvSpPr>
          <p:spPr>
            <a:xfrm rot="0">
              <a:off x="0" y="171450"/>
              <a:ext cx="21799229" cy="1289050"/>
            </a:xfrm>
            <a:prstGeom prst="rect">
              <a:avLst/>
            </a:prstGeom>
          </p:spPr>
          <p:txBody>
            <a:bodyPr anchor="t" rtlCol="false" tIns="0" lIns="0" bIns="0" rIns="0">
              <a:spAutoFit/>
            </a:bodyPr>
            <a:lstStyle/>
            <a:p>
              <a:pPr algn="ctr">
                <a:lnSpc>
                  <a:spcPts val="6839"/>
                </a:lnSpc>
              </a:pPr>
              <a:r>
                <a:rPr lang="en-US" sz="7200" spc="-359">
                  <a:solidFill>
                    <a:srgbClr val="000000"/>
                  </a:solidFill>
                  <a:latin typeface="League Spartan"/>
                </a:rPr>
                <a:t>Unfair Competition</a:t>
              </a:r>
            </a:p>
          </p:txBody>
        </p:sp>
        <p:sp>
          <p:nvSpPr>
            <p:cNvPr name="TextBox 7" id="7"/>
            <p:cNvSpPr txBox="true"/>
            <p:nvPr/>
          </p:nvSpPr>
          <p:spPr>
            <a:xfrm rot="0">
              <a:off x="0" y="1657219"/>
              <a:ext cx="21799229" cy="487680"/>
            </a:xfrm>
            <a:prstGeom prst="rect">
              <a:avLst/>
            </a:prstGeom>
          </p:spPr>
          <p:txBody>
            <a:bodyPr anchor="t" rtlCol="false" tIns="0" lIns="0" bIns="0" rIns="0">
              <a:spAutoFit/>
            </a:bodyPr>
            <a:lstStyle/>
            <a:p>
              <a:pPr algn="l">
                <a:lnSpc>
                  <a:spcPts val="3022"/>
                </a:lnSpc>
              </a:pPr>
            </a:p>
          </p:txBody>
        </p:sp>
      </p:grpSp>
      <p:sp>
        <p:nvSpPr>
          <p:cNvPr name="TextBox 8" id="8"/>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Bananaomics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DAFCQY1BTdI</dc:identifier>
  <dcterms:modified xsi:type="dcterms:W3CDTF">2011-08-01T06:04:30Z</dcterms:modified>
  <cp:revision>1</cp:revision>
  <dc:title>4.3 Free Trade vs Protectionism</dc:title>
</cp:coreProperties>
</file>